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gs/tag2.xml" ContentType="application/vnd.openxmlformats-officedocument.presentationml.tags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13"/>
  </p:notesMasterIdLst>
  <p:sldIdLst>
    <p:sldId id="2147377919" r:id="rId3"/>
    <p:sldId id="2147377920" r:id="rId4"/>
    <p:sldId id="2147377917" r:id="rId5"/>
    <p:sldId id="2147377904" r:id="rId6"/>
    <p:sldId id="2147377908" r:id="rId7"/>
    <p:sldId id="2147377909" r:id="rId8"/>
    <p:sldId id="2147377910" r:id="rId9"/>
    <p:sldId id="2147377911" r:id="rId10"/>
    <p:sldId id="273" r:id="rId11"/>
    <p:sldId id="214737791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0E2841"/>
    <a:srgbClr val="F2F2F2"/>
    <a:srgbClr val="CFD6E0"/>
    <a:srgbClr val="F3EEE0"/>
    <a:srgbClr val="2B4576"/>
    <a:srgbClr val="ECF1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4660"/>
  </p:normalViewPr>
  <p:slideViewPr>
    <p:cSldViewPr snapToGrid="0">
      <p:cViewPr>
        <p:scale>
          <a:sx n="70" d="100"/>
          <a:sy n="70" d="100"/>
        </p:scale>
        <p:origin x="2160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1.xml"/><Relationship Id="rId21" Type="http://schemas.openxmlformats.org/officeDocument/2006/relationships/customXml" Target="../customXml/item4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customXml" Target="../customXml/item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6745CD-D8E8-44A7-BDB8-C4B4B13D8142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C8489-2783-4FED-8358-58BBF9354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075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7C8489-2783-4FED-8358-58BBF935475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139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6CA76-DFFD-487A-8BB4-86CD81E0BB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B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BBCBF3-C32C-4C8B-B39B-1C081479FD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B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D143EF-8941-401F-B21D-F199B5840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057C02-FF37-4B84-850D-2C08EFC12E95}" type="datetime8">
              <a:rPr lang="ar-BH" smtClean="0"/>
              <a:t>23 تشرين الأول، 25</a:t>
            </a:fld>
            <a:endParaRPr lang="ar-B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D3875-FDB4-42FE-B023-6E1A48C8A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أكتوبر/2023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B63E2-29A8-4941-9DBD-A3A7ACEAD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8ED12-04F8-4F47-99B4-2381F845F472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049239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F6091-24D1-478F-B6CA-07EA95DB5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ar-B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46A19-C7D2-4292-9301-A18916EAF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B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8ED81-722C-4C30-A665-2B8219742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7E870C-3D28-470A-8D56-BD10D061C6D6}" type="datetime8">
              <a:rPr lang="ar-BH" smtClean="0"/>
              <a:t>23 تشرين الأول، 25</a:t>
            </a:fld>
            <a:endParaRPr lang="ar-B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13CE2-CF75-4737-B228-05BBEA216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أكتوبر/2023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2ACA76-1F66-4A41-AA2B-2AE0139E6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8ED12-04F8-4F47-99B4-2381F845F472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086165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02E40-2DCE-48EF-A61D-6E867B280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B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0EE833-5BE8-438F-9ECC-5C5F96F11F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B47892-6E07-4FAC-8F86-B091B4168E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D37D6E-8C66-4F8B-90E8-85B7DFA73999}" type="datetime8">
              <a:rPr lang="ar-BH" smtClean="0"/>
              <a:t>23 تشرين الأول، 25</a:t>
            </a:fld>
            <a:endParaRPr lang="ar-B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C864F3-0D51-4047-93C6-48777E37D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أكتوبر/2023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894E9D-CADD-47A7-8265-ABDE2E03F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8ED12-04F8-4F47-99B4-2381F845F472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4119638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0370C-0EDB-469D-BF04-F39B5A03D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ar-B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C42FE-FA75-4B4D-AB19-EB9B7E52F6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B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4823F5-DB73-41D0-8462-9C933F4369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B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03163D-E4A9-4198-86B8-CA55AEA53D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4A0550-F045-4AA0-9589-2F3742DA6409}" type="datetime8">
              <a:rPr lang="ar-BH" smtClean="0"/>
              <a:t>23 تشرين الأول، 25</a:t>
            </a:fld>
            <a:endParaRPr lang="ar-B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0918C6-E9E2-4D72-8C76-E33AC5DD8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أكتوبر/2023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BEDA3C-BFC8-48E1-B760-8EA2CB583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8ED12-04F8-4F47-99B4-2381F845F472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613994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D8A1C-D23A-4E93-B15D-D6023D1BB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ar-B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AE6032-1F30-4958-A1C8-40BE1FA2B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9F8C7F-ED9B-4F4E-8F4D-58C9895807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B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920A76-3810-40D8-AAA8-5F2EBCA417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801BA2-2C15-45CD-B23B-884E30C013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B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9DF68A-DF4C-4D58-8868-CC3D7977AD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F6DD63-887D-42D8-9847-5421D8E66CCA}" type="datetime8">
              <a:rPr lang="ar-BH" smtClean="0"/>
              <a:t>23 تشرين الأول، 25</a:t>
            </a:fld>
            <a:endParaRPr lang="ar-B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38A4F1-CF90-47D1-93D2-7B5B55D25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أكتوبر/2023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2AD031-2BEB-40CE-8A7E-AEF364871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8ED12-04F8-4F47-99B4-2381F845F472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884684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10EE8-ACD3-4191-888E-D465C5DDC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ar-B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E18701-7D13-4FA0-BFA9-5C29704A4C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341EF8-FAB3-42AC-8114-F388E589E744}" type="datetime8">
              <a:rPr lang="ar-BH" smtClean="0"/>
              <a:t>23 تشرين الأول، 25</a:t>
            </a:fld>
            <a:endParaRPr lang="ar-B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46C533-FD01-4EBA-B269-D92C9CB91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أكتوبر/2023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0F4362-6E95-43B5-B580-3B1FFA1D5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8ED12-04F8-4F47-99B4-2381F845F472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1619499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0BE2B0-BCD3-40DA-8913-FC7E009B07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949ED82-8C43-432B-8F8E-09DCAA1956F8}" type="datetime8">
              <a:rPr lang="ar-BH" smtClean="0"/>
              <a:t>23 تشرين الأول، 25</a:t>
            </a:fld>
            <a:endParaRPr lang="ar-B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9075A9-4C0F-42B6-A6A6-93D235774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أكتوبر/2023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92E022-56AB-4277-A8E0-3A1029DD8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8ED12-04F8-4F47-99B4-2381F845F472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826320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47088-61E7-449A-A06D-051D98737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B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99424-12C3-46BC-BE95-06CE96734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B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C8A97C-44A9-4B49-AF48-B1B8A9F06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7F615A-D310-4428-B47C-0D68EDE07D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F674CA-9094-4801-80EF-ACBA1DD6C3DC}" type="datetime8">
              <a:rPr lang="ar-BH" smtClean="0"/>
              <a:t>23 تشرين الأول، 25</a:t>
            </a:fld>
            <a:endParaRPr lang="ar-B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E2A1AD-B556-4EE1-B583-C6E3BE53D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أكتوبر/2023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3FFF7-F4A8-4E8A-A5C3-AA43F91AA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8ED12-04F8-4F47-99B4-2381F845F472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549841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6B620-EDD5-45FF-8B1B-323121426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B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B0D3B9-9AFD-4E71-A250-B85A7F901B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B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40AC9F-E0A8-409C-B149-82D2FCAA4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1F5915-88B1-40E1-909F-D4928C2C64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22A229-8DAC-4268-BE4A-F0CABF07B5F4}" type="datetime8">
              <a:rPr lang="ar-BH" smtClean="0"/>
              <a:t>23 تشرين الأول، 25</a:t>
            </a:fld>
            <a:endParaRPr lang="ar-B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164F92-8169-4E2B-A7D5-A7C8F7712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أكتوبر/2023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B921FF-4725-4836-9E33-C3F795189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8ED12-04F8-4F47-99B4-2381F845F472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323632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E1C7B-7763-4067-A7E4-458FF78CC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ar-B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FEEA2D-4BD3-4CFF-AC44-9E5046E26D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B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8C7AE3-66D0-45DC-92AD-29BF6520E8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56E44F-4D44-4A0D-914E-7B951E009761}" type="datetime8">
              <a:rPr lang="ar-BH" smtClean="0"/>
              <a:t>23 تشرين الأول، 25</a:t>
            </a:fld>
            <a:endParaRPr lang="ar-B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F00D4-D47E-4183-B459-6CD249EEB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أكتوبر/2023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66E0E-083A-4F7E-859C-1BEC24D68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8ED12-04F8-4F47-99B4-2381F845F472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2130318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E64F6E-DCE4-42C4-AE8D-0F1E98362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B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3207BC-F5F1-4F1E-800E-F4B881F957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B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B8128-68B8-4856-953F-0DFC3FB3E3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5F5EDD-6790-431E-8CFF-9E0F1E016983}" type="datetime8">
              <a:rPr lang="ar-BH" smtClean="0"/>
              <a:t>23 تشرين الأول، 25</a:t>
            </a:fld>
            <a:endParaRPr lang="ar-B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70386-6603-4375-A12A-E35FE8A07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BH"/>
              <a:t>أكتوبر/2023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69DBC-6923-4370-A8AA-ED511726A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8ED12-04F8-4F47-99B4-2381F845F472}" type="slidenum">
              <a:rPr lang="ar-BH" smtClean="0"/>
              <a:t>‹#›</a:t>
            </a:fld>
            <a:endParaRPr lang="ar-BH"/>
          </a:p>
        </p:txBody>
      </p:sp>
    </p:spTree>
    <p:extLst>
      <p:ext uri="{BB962C8B-B14F-4D97-AF65-F5344CB8AC3E}">
        <p14:creationId xmlns:p14="http://schemas.microsoft.com/office/powerpoint/2010/main" val="3505734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BE1F3-70B3-DBEE-D0A9-2B095C67C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58F965-AC03-2340-D630-C9AD7C3C2D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EE276-7124-A4D3-5A3F-5A0AB0B67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C0F3E-730F-A042-AB97-58A41D3B18A8}" type="datetimeFigureOut">
              <a:rPr lang="en-BH" smtClean="0"/>
              <a:t>10/23/2025</a:t>
            </a:fld>
            <a:endParaRPr lang="en-B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23AA9-9B93-5552-43CE-80C604F83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7B454-DB68-7651-78D2-C71CC3A21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104B-0C77-CB40-980C-2702CF5DCA86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3465565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9FE75-1E7B-9EB2-AA9F-F62515B7B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67EE09-8D10-7925-066F-04AA9DD27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046948-D6B4-5132-8B74-0272CA650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C0F3E-730F-A042-AB97-58A41D3B18A8}" type="datetimeFigureOut">
              <a:rPr lang="en-BH" smtClean="0"/>
              <a:t>10/23/2025</a:t>
            </a:fld>
            <a:endParaRPr lang="en-B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DD6F6-611F-580E-007A-B8AA5FF04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9CC8FE-5488-5B67-53F9-BA3E741C8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104B-0C77-CB40-980C-2702CF5DCA86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4085510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54D26-4420-F3C4-8D37-F06142AF4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CBB4E7-E894-2A58-865E-EA22DFAA39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A881D6-BFBF-A745-1FF7-20FA441B2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C0F3E-730F-A042-AB97-58A41D3B18A8}" type="datetimeFigureOut">
              <a:rPr lang="en-BH" smtClean="0"/>
              <a:t>10/23/2025</a:t>
            </a:fld>
            <a:endParaRPr lang="en-B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BFE766-E10F-DEC8-9ECB-372B8B2D1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D9A2D-A7DC-D7E5-5369-DD8E4C79C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104B-0C77-CB40-980C-2702CF5DCA86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793817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028B4-B291-AA9D-77E6-FB53F6C0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5B9FE3-75A7-688A-E5A5-BA11AEBE13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7FBB5D-DEC8-3469-BB54-0D8F405758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A6CED7-840C-1513-334B-EA99F4B49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C0F3E-730F-A042-AB97-58A41D3B18A8}" type="datetimeFigureOut">
              <a:rPr lang="en-BH" smtClean="0"/>
              <a:t>10/23/2025</a:t>
            </a:fld>
            <a:endParaRPr lang="en-B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186349-2911-C674-45B9-43F41BAFF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1E355F-35E9-DCC4-5A70-166345562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104B-0C77-CB40-980C-2702CF5DCA86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15364569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6B73E-DF16-FB0B-B8F1-C04078A69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2BDA40-68AD-BFC4-A4FE-511BD8B1B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D46260-2FC7-7566-7E56-25B38F048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B37225-527F-61E0-3F0A-0FD8F3CC43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26ABBA-C9F2-9F04-516B-4A60D8C823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D46221-4971-D608-9ECC-1E48C6F55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C0F3E-730F-A042-AB97-58A41D3B18A8}" type="datetimeFigureOut">
              <a:rPr lang="en-BH" smtClean="0"/>
              <a:t>10/23/2025</a:t>
            </a:fld>
            <a:endParaRPr lang="en-B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DF8214-1596-53D3-96EC-80810D27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085720-FFF8-A464-AF6B-027981461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104B-0C77-CB40-980C-2702CF5DCA86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34611597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70E10-2274-8D51-45B2-58B6051DD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254C4C-15B7-9253-29B0-B39357F91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C0F3E-730F-A042-AB97-58A41D3B18A8}" type="datetimeFigureOut">
              <a:rPr lang="en-BH" smtClean="0"/>
              <a:t>10/23/2025</a:t>
            </a:fld>
            <a:endParaRPr lang="en-B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6435F5-F116-3BED-BE12-DF4E3778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E1DA63-51EE-CF9C-3D70-1630D4A59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104B-0C77-CB40-980C-2702CF5DCA86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11952336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8CD3CB-2304-EF5D-A2F8-D6C5837BF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C0F3E-730F-A042-AB97-58A41D3B18A8}" type="datetimeFigureOut">
              <a:rPr lang="en-BH" smtClean="0"/>
              <a:t>10/23/2025</a:t>
            </a:fld>
            <a:endParaRPr lang="en-B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C61B7C-6989-748F-FFAB-164F887F5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7DB78B-4C24-E812-E908-DC8D426B5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104B-0C77-CB40-980C-2702CF5DCA86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4812484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C78F2-494C-1631-8096-5A6A8EA5A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F4E48-B7A7-7C5A-5751-D77A6D948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7EF3B-E21A-FFAB-6192-351A0D501A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711620-C3E2-9018-7A87-D05C6A7DC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C0F3E-730F-A042-AB97-58A41D3B18A8}" type="datetimeFigureOut">
              <a:rPr lang="en-BH" smtClean="0"/>
              <a:t>10/23/2025</a:t>
            </a:fld>
            <a:endParaRPr lang="en-B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F38DC7-BB2F-7289-33CD-54E8D9142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CAA401-F00B-E06B-0C13-58A1F6BA7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104B-0C77-CB40-980C-2702CF5DCA86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25546085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70889-65F2-ED6E-2A9B-B382C4EA4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904E7A-F97F-6EBE-B959-6936A2A5C4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45373D-9668-92B3-6BBC-635E08A7C3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3CB06D-2199-2371-B34E-4383D3600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C0F3E-730F-A042-AB97-58A41D3B18A8}" type="datetimeFigureOut">
              <a:rPr lang="en-BH" smtClean="0"/>
              <a:t>10/23/2025</a:t>
            </a:fld>
            <a:endParaRPr lang="en-B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AE1707-737F-1EA8-6163-2D8EFEB34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B36C81-1C9E-7379-311B-CD8755CF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104B-0C77-CB40-980C-2702CF5DCA86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9462587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1B615-64AD-6BA9-6F30-0408FDE36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4BADA4-DDBA-B9A2-5530-6E92137CB6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64018-C788-F2EB-C7A5-98BAB9D17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C0F3E-730F-A042-AB97-58A41D3B18A8}" type="datetimeFigureOut">
              <a:rPr lang="en-BH" smtClean="0"/>
              <a:t>10/23/2025</a:t>
            </a:fld>
            <a:endParaRPr lang="en-B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BD7DE-A644-C4DC-41DF-438B6B72A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9CD84-285B-E850-83EF-FA33CD878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104B-0C77-CB40-980C-2702CF5DCA86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31721396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73EA83-D1A5-467B-F80F-94320D5F95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ED1BA3-066F-2732-4A53-9F1412195D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81F4CA-6F5E-57B2-86DA-510FA2EA2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C0F3E-730F-A042-AB97-58A41D3B18A8}" type="datetimeFigureOut">
              <a:rPr lang="en-BH" smtClean="0"/>
              <a:t>10/23/2025</a:t>
            </a:fld>
            <a:endParaRPr lang="en-B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BCA23-F0BE-35A7-4763-A4ECCC6EE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ADD2EC-5E74-2A30-6163-CD8758417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104B-0C77-CB40-980C-2702CF5DCA86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3941059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oleObject" Target="../embeddings/oleObject2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67827722-A6DE-E336-9D45-3F6F8578CDC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18383669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395" imgH="394" progId="TCLayout.ActiveDocument.1">
                  <p:embed/>
                </p:oleObj>
              </mc:Choice>
              <mc:Fallback>
                <p:oleObj name="think-cell Slide" r:id="rId15" imgW="395" imgH="39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7827722-A6DE-E336-9D45-3F6F8578CD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D299E-D549-407D-B010-B6A6E0A24A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1">
              <a:defRPr sz="1200">
                <a:solidFill>
                  <a:schemeClr val="tx1">
                    <a:tint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defRPr>
            </a:lvl1pPr>
          </a:lstStyle>
          <a:p>
            <a:r>
              <a:rPr lang="ar-BH"/>
              <a:t>أكتوبر/2023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F80A0E-B259-47D6-9B80-7820687098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1">
              <a:defRPr sz="1200">
                <a:solidFill>
                  <a:schemeClr val="tx1">
                    <a:tint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defRPr>
            </a:lvl1pPr>
          </a:lstStyle>
          <a:p>
            <a:r>
              <a:rPr lang="ar-BH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432850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B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5F26460-38D3-8E5E-41E0-B5AC20747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8077789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4" imgW="395" imgH="394" progId="TCLayout.ActiveDocument.1">
                  <p:embed/>
                </p:oleObj>
              </mc:Choice>
              <mc:Fallback>
                <p:oleObj name="think-cell Slide" r:id="rId14" imgW="395" imgH="394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5F26460-38D3-8E5E-41E0-B5AC207475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74577B-0917-E7BD-36C8-A32F25643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AEA3E3-7B69-4C2D-3236-70D22A1C69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9B8367-A0F2-CC84-746B-DFCE2AD181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6C0F3E-730F-A042-AB97-58A41D3B18A8}" type="datetimeFigureOut">
              <a:rPr lang="en-BH" smtClean="0"/>
              <a:t>10/23/2025</a:t>
            </a:fld>
            <a:endParaRPr lang="en-B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1590E-616A-470C-4823-0052A8DD57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8493B-6D4A-D30E-84D3-2A6E8421E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9D104B-0C77-CB40-980C-2702CF5DCA86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3966420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98193-0CFA-706C-E29D-51442323C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42D752-B1CB-9C7F-E01E-9556FA1CDCF4}"/>
              </a:ext>
            </a:extLst>
          </p:cNvPr>
          <p:cNvSpPr txBox="1"/>
          <p:nvPr/>
        </p:nvSpPr>
        <p:spPr>
          <a:xfrm>
            <a:off x="8822636" y="2301766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BH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F68ADF-5C3B-98AB-06E1-C612D698E4AF}"/>
              </a:ext>
            </a:extLst>
          </p:cNvPr>
          <p:cNvSpPr txBox="1"/>
          <p:nvPr/>
        </p:nvSpPr>
        <p:spPr>
          <a:xfrm>
            <a:off x="1166647" y="1873607"/>
            <a:ext cx="10230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Innovation in Irrigation Solutions Competition</a:t>
            </a:r>
            <a:endParaRPr kumimoji="0" lang="ar-BH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4D008BB-95F1-84C8-B4AB-6FD23A878EF0}"/>
              </a:ext>
            </a:extLst>
          </p:cNvPr>
          <p:cNvCxnSpPr>
            <a:cxnSpLocks/>
          </p:cNvCxnSpPr>
          <p:nvPr/>
        </p:nvCxnSpPr>
        <p:spPr>
          <a:xfrm>
            <a:off x="525444" y="2568004"/>
            <a:ext cx="1151289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C4518FAA-6B31-8E8B-5F7C-9B6F1A83EC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98" t="24883" r="28542" b="27216"/>
          <a:stretch/>
        </p:blipFill>
        <p:spPr bwMode="auto">
          <a:xfrm>
            <a:off x="4198620" y="0"/>
            <a:ext cx="3794760" cy="8959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923E2F9-EC69-B88E-3503-666FA00BE1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319191"/>
              </p:ext>
            </p:extLst>
          </p:nvPr>
        </p:nvGraphicFramePr>
        <p:xfrm>
          <a:off x="2032000" y="3234841"/>
          <a:ext cx="8128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024">
                  <a:extLst>
                    <a:ext uri="{9D8B030D-6E8A-4147-A177-3AD203B41FA5}">
                      <a16:colId xmlns:a16="http://schemas.microsoft.com/office/drawing/2014/main" val="939226907"/>
                    </a:ext>
                  </a:extLst>
                </a:gridCol>
                <a:gridCol w="3840988">
                  <a:extLst>
                    <a:ext uri="{9D8B030D-6E8A-4147-A177-3AD203B41FA5}">
                      <a16:colId xmlns:a16="http://schemas.microsoft.com/office/drawing/2014/main" val="3496841683"/>
                    </a:ext>
                  </a:extLst>
                </a:gridCol>
                <a:gridCol w="3840988">
                  <a:extLst>
                    <a:ext uri="{9D8B030D-6E8A-4147-A177-3AD203B41FA5}">
                      <a16:colId xmlns:a16="http://schemas.microsoft.com/office/drawing/2014/main" val="3382659879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Participants Details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4476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Name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CPR/CR.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421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298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9686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7016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98452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590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12076-05E5-72A9-0F9D-BC99939FD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19B69F8-856E-0BFC-FBC9-6657665B98B9}"/>
              </a:ext>
            </a:extLst>
          </p:cNvPr>
          <p:cNvSpPr txBox="1"/>
          <p:nvPr/>
        </p:nvSpPr>
        <p:spPr>
          <a:xfrm>
            <a:off x="337820" y="904240"/>
            <a:ext cx="11516359" cy="546354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Autofit/>
          </a:bodyPr>
          <a:lstStyle/>
          <a:p>
            <a:r>
              <a:rPr lang="en-US" sz="2800" b="1" u="sng" dirty="0"/>
              <a:t>Presentation Outline</a:t>
            </a:r>
            <a:endParaRPr lang="en-US" sz="2400" b="1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Executive Summary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Site Analysis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Proposal / Innovative Idea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Cost &amp; Impact Assessment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Implementation Timeline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Recommendations &amp; Conclusions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66EB7D-DC2A-511C-7065-DE29A850D338}"/>
              </a:ext>
            </a:extLst>
          </p:cNvPr>
          <p:cNvSpPr/>
          <p:nvPr/>
        </p:nvSpPr>
        <p:spPr>
          <a:xfrm>
            <a:off x="0" y="0"/>
            <a:ext cx="12192000" cy="5283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rtl="1">
              <a:spcBef>
                <a:spcPct val="200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cs typeface="Frutiger LT Arabic 45 Light" panose="01000000000000000000" pitchFamily="2" charset="-78"/>
              </a:rPr>
              <a:t>Outline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3F33F8-B1A5-C509-0FBD-8E848D3CE66D}"/>
              </a:ext>
            </a:extLst>
          </p:cNvPr>
          <p:cNvSpPr txBox="1"/>
          <p:nvPr/>
        </p:nvSpPr>
        <p:spPr>
          <a:xfrm>
            <a:off x="337820" y="5353595"/>
            <a:ext cx="115163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dirty="0">
                <a:solidFill>
                  <a:schemeClr val="bg1">
                    <a:lumMod val="50000"/>
                  </a:schemeClr>
                </a:solidFill>
              </a:rPr>
              <a:t>Note: </a:t>
            </a:r>
          </a:p>
          <a:p>
            <a:r>
              <a:rPr lang="en-US" sz="1800" i="1" dirty="0">
                <a:solidFill>
                  <a:schemeClr val="bg1">
                    <a:lumMod val="50000"/>
                  </a:schemeClr>
                </a:solidFill>
              </a:rPr>
              <a:t>The visual idea referenced is provided as an example only. Participants may use any alternative visual format that effectively communicates their concept.</a:t>
            </a:r>
          </a:p>
        </p:txBody>
      </p:sp>
    </p:spTree>
    <p:extLst>
      <p:ext uri="{BB962C8B-B14F-4D97-AF65-F5344CB8AC3E}">
        <p14:creationId xmlns:p14="http://schemas.microsoft.com/office/powerpoint/2010/main" val="4144029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29A3B-E79F-016D-ED82-009687C92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39C3C98-1A5F-6843-9E11-C84418A2404E}"/>
              </a:ext>
            </a:extLst>
          </p:cNvPr>
          <p:cNvSpPr/>
          <p:nvPr/>
        </p:nvSpPr>
        <p:spPr>
          <a:xfrm>
            <a:off x="491289" y="865922"/>
            <a:ext cx="11181952" cy="630342"/>
          </a:xfrm>
          <a:prstGeom prst="rect">
            <a:avLst/>
          </a:prstGeom>
          <a:solidFill>
            <a:srgbClr val="002060"/>
          </a:solidFill>
          <a:ln w="12700" cap="flat" cmpd="sng" algn="ctr">
            <a:solidFill>
              <a:schemeClr val="accent6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  <p:txBody>
          <a:bodyPr rIns="548640" rtlCol="0" anchor="ctr"/>
          <a:lstStyle/>
          <a:p>
            <a:pPr lvl="0" algn="ctr">
              <a:defRPr/>
            </a:pPr>
            <a:r>
              <a:rPr lang="en-US" sz="2400" b="1" kern="0" dirty="0">
                <a:solidFill>
                  <a:schemeClr val="bg1"/>
                </a:solidFill>
                <a:cs typeface="Frutiger LT Arabic 45 Light" panose="01000000000000000000" pitchFamily="2" charset="-78"/>
              </a:rPr>
              <a:t>[Project Title]</a:t>
            </a:r>
            <a:endParaRPr lang="ar-BH" sz="2400" b="1" kern="0" dirty="0">
              <a:solidFill>
                <a:schemeClr val="bg1"/>
              </a:solidFill>
              <a:cs typeface="Frutiger LT Arabic 45 Light" panose="01000000000000000000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254FF2-8205-1433-10BF-160655705B65}"/>
              </a:ext>
            </a:extLst>
          </p:cNvPr>
          <p:cNvSpPr txBox="1"/>
          <p:nvPr/>
        </p:nvSpPr>
        <p:spPr>
          <a:xfrm>
            <a:off x="491289" y="1807870"/>
            <a:ext cx="11181952" cy="455676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Autofit/>
          </a:bodyPr>
          <a:lstStyle/>
          <a:p>
            <a:r>
              <a:rPr lang="en-US" sz="2400" b="1" dirty="0"/>
              <a:t>Key Points:</a:t>
            </a: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Concise overview of the proposed concept and its main objective.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Clear goals addressing water efficiency, sustainability, and aesthetic enhancement.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Summary of key outcomes and measurable impacts.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Alignment with national sustainability and afforestation goals.</a:t>
            </a:r>
          </a:p>
          <a:p>
            <a:br>
              <a:rPr lang="en-US" sz="2400" i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2400" b="1" i="1" dirty="0">
                <a:solidFill>
                  <a:schemeClr val="bg1">
                    <a:lumMod val="50000"/>
                  </a:schemeClr>
                </a:solidFill>
              </a:rPr>
              <a:t>Visual Idea: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</a:rPr>
              <a:t> Flow diagram or infographic illustrating Idea → Implementation → Impact.</a:t>
            </a:r>
          </a:p>
          <a:p>
            <a:endParaRPr lang="en-US" sz="2400" b="1" dirty="0"/>
          </a:p>
          <a:p>
            <a:endParaRPr lang="en-US" sz="2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F0523F-C6BE-156A-51D2-62DFB25C823F}"/>
              </a:ext>
            </a:extLst>
          </p:cNvPr>
          <p:cNvSpPr/>
          <p:nvPr/>
        </p:nvSpPr>
        <p:spPr>
          <a:xfrm>
            <a:off x="0" y="0"/>
            <a:ext cx="12192000" cy="5283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rtl="1">
              <a:spcBef>
                <a:spcPct val="200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cs typeface="Frutiger LT Arabic 45 Light" panose="01000000000000000000" pitchFamily="2" charset="-78"/>
              </a:rPr>
              <a:t>1. Executive Summary</a:t>
            </a:r>
          </a:p>
        </p:txBody>
      </p:sp>
    </p:spTree>
    <p:extLst>
      <p:ext uri="{BB962C8B-B14F-4D97-AF65-F5344CB8AC3E}">
        <p14:creationId xmlns:p14="http://schemas.microsoft.com/office/powerpoint/2010/main" val="457896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18C4E-691B-B1A5-11FD-0F98222B5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3C71D7B-A19D-9293-FFA9-3A732C51ADEC}"/>
              </a:ext>
            </a:extLst>
          </p:cNvPr>
          <p:cNvSpPr txBox="1"/>
          <p:nvPr/>
        </p:nvSpPr>
        <p:spPr>
          <a:xfrm>
            <a:off x="505024" y="899160"/>
            <a:ext cx="11181952" cy="543052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Autofit/>
          </a:bodyPr>
          <a:lstStyle/>
          <a:p>
            <a:r>
              <a:rPr lang="en-US" sz="2400" b="1" dirty="0"/>
              <a:t>Key Points:</a:t>
            </a: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Description of selected location and general characteristics.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Environmental and technical conditions (soil, vegetation, access to TSE).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Identification of water source, quality, and proximity to main networks.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Notable site challenges or constraints (space, accessibility, utilities).</a:t>
            </a:r>
          </a:p>
          <a:p>
            <a:br>
              <a:rPr lang="en-US" sz="2400" i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2400" b="1" i="1" dirty="0">
                <a:solidFill>
                  <a:schemeClr val="bg1">
                    <a:lumMod val="50000"/>
                  </a:schemeClr>
                </a:solidFill>
              </a:rPr>
              <a:t>Visual Idea: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</a:rPr>
              <a:t> map or site schematic with environmental features. </a:t>
            </a:r>
          </a:p>
          <a:p>
            <a:endParaRPr lang="en-US" sz="2400" dirty="0"/>
          </a:p>
          <a:p>
            <a:endParaRPr lang="en-US" sz="2400" b="1" dirty="0"/>
          </a:p>
          <a:p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E61E89-7D44-E04D-71CB-8F12AF74BA32}"/>
              </a:ext>
            </a:extLst>
          </p:cNvPr>
          <p:cNvSpPr/>
          <p:nvPr/>
        </p:nvSpPr>
        <p:spPr>
          <a:xfrm>
            <a:off x="0" y="0"/>
            <a:ext cx="12192000" cy="5283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rtl="1">
              <a:spcBef>
                <a:spcPct val="200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cs typeface="Frutiger LT Arabic 45 Light" panose="01000000000000000000" pitchFamily="2" charset="-78"/>
              </a:rPr>
              <a:t>2. Site Analysis</a:t>
            </a:r>
          </a:p>
        </p:txBody>
      </p:sp>
    </p:spTree>
    <p:extLst>
      <p:ext uri="{BB962C8B-B14F-4D97-AF65-F5344CB8AC3E}">
        <p14:creationId xmlns:p14="http://schemas.microsoft.com/office/powerpoint/2010/main" val="1530943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FF049-A360-A0D4-DA1E-60E30E4C4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1F753FD-293C-E9B9-0734-0A164BBA299A}"/>
              </a:ext>
            </a:extLst>
          </p:cNvPr>
          <p:cNvSpPr txBox="1"/>
          <p:nvPr/>
        </p:nvSpPr>
        <p:spPr>
          <a:xfrm>
            <a:off x="505024" y="899160"/>
            <a:ext cx="11181952" cy="543052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Autofit/>
          </a:bodyPr>
          <a:lstStyle/>
          <a:p>
            <a:r>
              <a:rPr lang="en-US" sz="2400" b="1" dirty="0"/>
              <a:t>Key Points: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Key innovation aspects distinguishing it from traditional methods.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Comprehensive explanation of the concept and its benefits.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Supporting visuals: drawings, diagrams, 3D renderings, or images.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Inclusion of basic hydraulic or engineering parameters (flow, pressure, storage).</a:t>
            </a:r>
          </a:p>
          <a:p>
            <a:br>
              <a:rPr lang="en-US" sz="2400" i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2400" b="1" i="1" dirty="0">
                <a:solidFill>
                  <a:schemeClr val="bg1">
                    <a:lumMod val="50000"/>
                  </a:schemeClr>
                </a:solidFill>
              </a:rPr>
              <a:t>Visual Idea: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</a:rPr>
              <a:t> Side-by-side visual showing Current vs. Proposed approach. (if applicable)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0C7E5E-7C95-4283-2C60-B23395FC2543}"/>
              </a:ext>
            </a:extLst>
          </p:cNvPr>
          <p:cNvSpPr/>
          <p:nvPr/>
        </p:nvSpPr>
        <p:spPr>
          <a:xfrm>
            <a:off x="0" y="0"/>
            <a:ext cx="12192000" cy="5283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rtl="1">
              <a:spcBef>
                <a:spcPct val="200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cs typeface="Frutiger LT Arabic 45 Light" panose="01000000000000000000" pitchFamily="2" charset="-78"/>
              </a:rPr>
              <a:t>3. Proposal / Innovative Idea</a:t>
            </a:r>
          </a:p>
        </p:txBody>
      </p:sp>
    </p:spTree>
    <p:extLst>
      <p:ext uri="{BB962C8B-B14F-4D97-AF65-F5344CB8AC3E}">
        <p14:creationId xmlns:p14="http://schemas.microsoft.com/office/powerpoint/2010/main" val="4012734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B21FB-A248-517C-E4C6-D0A24C8A3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F95750C-BA9F-D989-F604-19384A3ABAFD}"/>
              </a:ext>
            </a:extLst>
          </p:cNvPr>
          <p:cNvSpPr txBox="1"/>
          <p:nvPr/>
        </p:nvSpPr>
        <p:spPr>
          <a:xfrm>
            <a:off x="505024" y="899160"/>
            <a:ext cx="11181952" cy="543052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Autofit/>
          </a:bodyPr>
          <a:lstStyle/>
          <a:p>
            <a:r>
              <a:rPr lang="en-US" sz="2400" b="1" dirty="0"/>
              <a:t>Key Points: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Preliminary cost breakdown (materials, installation, operation).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Key Performance Indicators (KPIs): cost efficiency, area covered, number of trees, TSE utilized.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Resource plan detailing manpower, equipment, and materials.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Health &amp; Safety risks and mitigation actions.</a:t>
            </a:r>
          </a:p>
          <a:p>
            <a:br>
              <a:rPr lang="en-US" sz="2400" i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2400" b="1" i="1" dirty="0">
                <a:solidFill>
                  <a:schemeClr val="bg1">
                    <a:lumMod val="50000"/>
                  </a:schemeClr>
                </a:solidFill>
              </a:rPr>
              <a:t>Visual Idea: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</a:rPr>
              <a:t> Table for cost components + bar chart for expected impact.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ED29F2-8CF2-B980-C7E2-2C171F8CB712}"/>
              </a:ext>
            </a:extLst>
          </p:cNvPr>
          <p:cNvSpPr/>
          <p:nvPr/>
        </p:nvSpPr>
        <p:spPr>
          <a:xfrm>
            <a:off x="0" y="0"/>
            <a:ext cx="12192000" cy="5283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rtl="1">
              <a:spcBef>
                <a:spcPct val="200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cs typeface="Frutiger LT Arabic 45 Light" panose="01000000000000000000" pitchFamily="2" charset="-78"/>
              </a:rPr>
              <a:t>4. Cost &amp; Impact Assessment</a:t>
            </a:r>
          </a:p>
        </p:txBody>
      </p:sp>
    </p:spTree>
    <p:extLst>
      <p:ext uri="{BB962C8B-B14F-4D97-AF65-F5344CB8AC3E}">
        <p14:creationId xmlns:p14="http://schemas.microsoft.com/office/powerpoint/2010/main" val="3948818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7A1D2-380F-D327-52E4-34A267E80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6A58EC8-421C-9FEA-7425-A0CD4F5BC909}"/>
              </a:ext>
            </a:extLst>
          </p:cNvPr>
          <p:cNvSpPr txBox="1"/>
          <p:nvPr/>
        </p:nvSpPr>
        <p:spPr>
          <a:xfrm>
            <a:off x="505024" y="899160"/>
            <a:ext cx="11181952" cy="543052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Autofit/>
          </a:bodyPr>
          <a:lstStyle/>
          <a:p>
            <a:r>
              <a:rPr lang="en-US" sz="2400" b="1" dirty="0"/>
              <a:t>Key Points: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Structured program showing key milestones and deliverables.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Duration of each phase: study assessment , design, execution.</a:t>
            </a:r>
          </a:p>
          <a:p>
            <a:endParaRPr lang="en-US" sz="2400" b="1" i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2400" b="1" i="1" dirty="0">
                <a:solidFill>
                  <a:schemeClr val="bg1">
                    <a:lumMod val="50000"/>
                  </a:schemeClr>
                </a:solidFill>
              </a:rPr>
              <a:t>Visual Idea: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</a:rPr>
              <a:t> Gantt chart or horizontal timeline graphic with milestones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38645C-EB1D-019C-A2A8-212775B38BD5}"/>
              </a:ext>
            </a:extLst>
          </p:cNvPr>
          <p:cNvSpPr/>
          <p:nvPr/>
        </p:nvSpPr>
        <p:spPr>
          <a:xfrm>
            <a:off x="0" y="0"/>
            <a:ext cx="12192000" cy="5283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rtl="1">
              <a:spcBef>
                <a:spcPct val="200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cs typeface="Frutiger LT Arabic 45 Light" panose="01000000000000000000" pitchFamily="2" charset="-78"/>
              </a:rPr>
              <a:t>5. Implementation Timeline</a:t>
            </a:r>
          </a:p>
        </p:txBody>
      </p:sp>
    </p:spTree>
    <p:extLst>
      <p:ext uri="{BB962C8B-B14F-4D97-AF65-F5344CB8AC3E}">
        <p14:creationId xmlns:p14="http://schemas.microsoft.com/office/powerpoint/2010/main" val="2192250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128BC-CBDD-4D54-2F29-A98C2A5B8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8CAE87-F0D4-2F9E-A112-971D8021E873}"/>
              </a:ext>
            </a:extLst>
          </p:cNvPr>
          <p:cNvSpPr txBox="1"/>
          <p:nvPr/>
        </p:nvSpPr>
        <p:spPr>
          <a:xfrm>
            <a:off x="505024" y="899160"/>
            <a:ext cx="11181952" cy="543052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Autofit/>
          </a:bodyPr>
          <a:lstStyle/>
          <a:p>
            <a:r>
              <a:rPr lang="en-US" sz="2400" b="1" dirty="0"/>
              <a:t>Key Points: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Summary of major takeaways and strengths of the proposal.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Recommended next steps or pilot implementation plan.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Scalability and potential for replication across other areas.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Support, partnerships, or policy alignment needed for execution.</a:t>
            </a:r>
          </a:p>
          <a:p>
            <a:br>
              <a:rPr lang="en-US" sz="2400" i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2400" b="1" i="1" dirty="0">
                <a:solidFill>
                  <a:schemeClr val="bg1">
                    <a:lumMod val="50000"/>
                  </a:schemeClr>
                </a:solidFill>
              </a:rPr>
              <a:t>Visual Idea: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</a:rPr>
              <a:t> Roadmap or arrow-based graphic indicating future direction.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40E5DA-BF60-3AD8-2C0A-14EB2ADA8E2E}"/>
              </a:ext>
            </a:extLst>
          </p:cNvPr>
          <p:cNvSpPr/>
          <p:nvPr/>
        </p:nvSpPr>
        <p:spPr>
          <a:xfrm>
            <a:off x="0" y="0"/>
            <a:ext cx="12192000" cy="52832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rtl="1">
              <a:spcBef>
                <a:spcPct val="200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cs typeface="Frutiger LT Arabic 45 Light" panose="01000000000000000000" pitchFamily="2" charset="-78"/>
              </a:rPr>
              <a:t>6. Recommendations &amp; Conclusions</a:t>
            </a:r>
          </a:p>
        </p:txBody>
      </p:sp>
    </p:spTree>
    <p:extLst>
      <p:ext uri="{BB962C8B-B14F-4D97-AF65-F5344CB8AC3E}">
        <p14:creationId xmlns:p14="http://schemas.microsoft.com/office/powerpoint/2010/main" val="2734281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C129F3-DEE5-516D-D9C2-24DB8D45A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5B6D8EA1-49EA-9930-E2CE-8C4C8810F469}"/>
              </a:ext>
            </a:extLst>
          </p:cNvPr>
          <p:cNvSpPr/>
          <p:nvPr/>
        </p:nvSpPr>
        <p:spPr>
          <a:xfrm>
            <a:off x="0" y="4059142"/>
            <a:ext cx="12192000" cy="45904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spcBef>
                <a:spcPct val="200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latin typeface="Aptos" panose="020B0004020202020204" pitchFamily="34" charset="0"/>
                <a:cs typeface="Frutiger LT Arabic 45 Light" panose="01000000000000000000" pitchFamily="2" charset="-78"/>
              </a:rPr>
              <a:t>Attachments </a:t>
            </a:r>
          </a:p>
        </p:txBody>
      </p:sp>
    </p:spTree>
    <p:extLst>
      <p:ext uri="{BB962C8B-B14F-4D97-AF65-F5344CB8AC3E}">
        <p14:creationId xmlns:p14="http://schemas.microsoft.com/office/powerpoint/2010/main" val="4053467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16C5F-E4F7-9C13-D6FB-773B482FA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1E568AF-1FBC-E35B-6782-45B384798B44}"/>
              </a:ext>
            </a:extLst>
          </p:cNvPr>
          <p:cNvSpPr/>
          <p:nvPr/>
        </p:nvSpPr>
        <p:spPr>
          <a:xfrm>
            <a:off x="0" y="-28748"/>
            <a:ext cx="12192000" cy="55969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20000"/>
              </a:spcBef>
            </a:pPr>
            <a:r>
              <a:rPr lang="en-US" sz="2000" b="1" dirty="0">
                <a:solidFill>
                  <a:prstClr val="white"/>
                </a:solidFill>
                <a:cs typeface="Frutiger LT Arabic 45 Light" panose="01000000000000000000" pitchFamily="2" charset="-78"/>
              </a:rPr>
              <a:t>General Guidance Notes  </a:t>
            </a:r>
            <a:r>
              <a:rPr lang="en-US" i="1" dirty="0">
                <a:solidFill>
                  <a:srgbClr val="FFFF00"/>
                </a:solidFill>
                <a:cs typeface="Frutiger LT Arabic 45 Light" panose="01000000000000000000" pitchFamily="2" charset="-78"/>
              </a:rPr>
              <a:t>[Not part of participants submission]</a:t>
            </a:r>
            <a:endParaRPr lang="en-US" sz="2000" i="1" dirty="0">
              <a:solidFill>
                <a:srgbClr val="FFFF00"/>
              </a:solidFill>
              <a:cs typeface="Frutiger LT Arabic 45 Light" panose="010000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CED704-BD16-09AF-F573-BE9CD3DB3A17}"/>
              </a:ext>
            </a:extLst>
          </p:cNvPr>
          <p:cNvSpPr txBox="1"/>
          <p:nvPr/>
        </p:nvSpPr>
        <p:spPr>
          <a:xfrm>
            <a:off x="228600" y="655583"/>
            <a:ext cx="11696700" cy="615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Purpose</a:t>
            </a:r>
            <a:br>
              <a:rPr lang="en-US" sz="1600" dirty="0"/>
            </a:br>
            <a:r>
              <a:rPr lang="en-US" sz="1600" i="1" dirty="0"/>
              <a:t>This document provides the standard submission format to ensure fairness, clarity, and consistency in evaluating innovative irrigation and treated water utilization ideas.</a:t>
            </a:r>
          </a:p>
          <a:p>
            <a:endParaRPr lang="en-US" sz="1000" dirty="0"/>
          </a:p>
          <a:p>
            <a:pPr marL="342900" indent="-342900">
              <a:buAutoNum type="arabicPeriod"/>
            </a:pPr>
            <a:r>
              <a:rPr lang="en-US" sz="1600" b="1" dirty="0"/>
              <a:t>Objective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Guide participants in preparing proposals that address the main evaluation areas: innovation, feasibility, efficiency, and impact.</a:t>
            </a:r>
          </a:p>
          <a:p>
            <a:pPr marL="342900" indent="-342900">
              <a:buAutoNum type="arabicPeriod"/>
            </a:pPr>
            <a:endParaRPr lang="en-US" sz="1600" dirty="0"/>
          </a:p>
          <a:p>
            <a:r>
              <a:rPr lang="en-US" sz="1600" b="1" dirty="0"/>
              <a:t>2. Submission Requirements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Complete all six sections (Executive Summary to Recommendations).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Keep content clear, concise, and supported by visuals (diagrams, charts, sketches).</a:t>
            </a:r>
            <a:br>
              <a:rPr lang="en-US" sz="1600" dirty="0"/>
            </a:br>
            <a:endParaRPr lang="en-US" sz="1600" dirty="0"/>
          </a:p>
          <a:p>
            <a:r>
              <a:rPr lang="en-US" sz="1600" b="1" dirty="0"/>
              <a:t>3. Technical &amp; Design Expectations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Ensure relevance to Bahrain’s environmental and operational context.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Highlight innovative or smart solutions.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Include key technical data (flow, pressure, area coverage).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Specify treated water source and application.</a:t>
            </a:r>
          </a:p>
          <a:p>
            <a:endParaRPr lang="en-US" sz="1600" dirty="0"/>
          </a:p>
          <a:p>
            <a:r>
              <a:rPr lang="en-US" sz="1600" b="1" dirty="0"/>
              <a:t>4. Evaluation Criteria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Innovation, feasibility, sustainability, resource efficiency, aesthetics, and technical clarity and presentation.</a:t>
            </a:r>
          </a:p>
          <a:p>
            <a:endParaRPr lang="en-US" sz="1600" dirty="0"/>
          </a:p>
          <a:p>
            <a:r>
              <a:rPr lang="en-US" sz="1600" b="1" dirty="0"/>
              <a:t>5. Implementation Notes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Indicate potential for pilot or phased implementation.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List required approvals, materials, or partnerships.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Use metric units and include participant details on the cover page.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Supporting slides may be attached.</a:t>
            </a:r>
          </a:p>
        </p:txBody>
      </p:sp>
    </p:spTree>
    <p:extLst>
      <p:ext uri="{BB962C8B-B14F-4D97-AF65-F5344CB8AC3E}">
        <p14:creationId xmlns:p14="http://schemas.microsoft.com/office/powerpoint/2010/main" val="13567960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Office Theme">
  <a:themeElements>
    <a:clrScheme name="Custom 5">
      <a:dk1>
        <a:srgbClr val="000000"/>
      </a:dk1>
      <a:lt1>
        <a:srgbClr val="FFFFFF"/>
      </a:lt1>
      <a:dk2>
        <a:srgbClr val="002060"/>
      </a:dk2>
      <a:lt2>
        <a:srgbClr val="E7E6E6"/>
      </a:lt2>
      <a:accent1>
        <a:srgbClr val="ADB9CA"/>
      </a:accent1>
      <a:accent2>
        <a:srgbClr val="C00000"/>
      </a:accent2>
      <a:accent3>
        <a:srgbClr val="7B7B7B"/>
      </a:accent3>
      <a:accent4>
        <a:srgbClr val="92D050"/>
      </a:accent4>
      <a:accent5>
        <a:srgbClr val="E7E6E6"/>
      </a:accent5>
      <a:accent6>
        <a:srgbClr val="E7B653"/>
      </a:accent6>
      <a:hlink>
        <a:srgbClr val="C00000"/>
      </a:hlink>
      <a:folHlink>
        <a:srgbClr val="ADB9C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Custom 1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2E3948"/>
      </a:accent1>
      <a:accent2>
        <a:srgbClr val="632522"/>
      </a:accent2>
      <a:accent3>
        <a:srgbClr val="7E7E7E"/>
      </a:accent3>
      <a:accent4>
        <a:srgbClr val="C2A962"/>
      </a:accent4>
      <a:accent5>
        <a:srgbClr val="BFBFBF"/>
      </a:accent5>
      <a:accent6>
        <a:srgbClr val="A77B0E"/>
      </a:accent6>
      <a:hlink>
        <a:srgbClr val="D7D4BA"/>
      </a:hlink>
      <a:folHlink>
        <a:srgbClr val="EEECE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A8F14852DD12409D8E74D0ACE75224" ma:contentTypeVersion="2" ma:contentTypeDescription="Create a new document." ma:contentTypeScope="" ma:versionID="cfef6f415a9a203b84cf87a2b18bc424">
  <xsd:schema xmlns:xsd="http://www.w3.org/2001/XMLSchema" xmlns:xs="http://www.w3.org/2001/XMLSchema" xmlns:p="http://schemas.microsoft.com/office/2006/metadata/properties" xmlns:ns1="http://schemas.microsoft.com/sharepoint/v3" xmlns:ns2="d523357c-511a-4c95-bf75-36c27af9122e" targetNamespace="http://schemas.microsoft.com/office/2006/metadata/properties" ma:root="true" ma:fieldsID="7f09eab966a89a60b78eba396219f15c" ns1:_="" ns2:_="">
    <xsd:import namespace="http://schemas.microsoft.com/sharepoint/v3"/>
    <xsd:import namespace="d523357c-511a-4c95-bf75-36c27af9122e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23357c-511a-4c95-bf75-36c27af9122e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B923796-33F3-4A28-91B5-0CAC07C705CF}"/>
</file>

<file path=customXml/itemProps2.xml><?xml version="1.0" encoding="utf-8"?>
<ds:datastoreItem xmlns:ds="http://schemas.openxmlformats.org/officeDocument/2006/customXml" ds:itemID="{BDF0DEDA-E16D-41AB-82B8-267CBA32D5AF}"/>
</file>

<file path=customXml/itemProps3.xml><?xml version="1.0" encoding="utf-8"?>
<ds:datastoreItem xmlns:ds="http://schemas.openxmlformats.org/officeDocument/2006/customXml" ds:itemID="{749E4F6B-F874-47C8-9C8C-5314C8041444}"/>
</file>

<file path=customXml/itemProps4.xml><?xml version="1.0" encoding="utf-8"?>
<ds:datastoreItem xmlns:ds="http://schemas.openxmlformats.org/officeDocument/2006/customXml" ds:itemID="{BABE8C29-F59F-4128-B938-D4C0A9F9AC3A}"/>
</file>

<file path=docProps/app.xml><?xml version="1.0" encoding="utf-8"?>
<Properties xmlns="http://schemas.openxmlformats.org/officeDocument/2006/extended-properties" xmlns:vt="http://schemas.openxmlformats.org/officeDocument/2006/docPropsVTypes">
  <TotalTime>894</TotalTime>
  <Words>623</Words>
  <Application>Microsoft Office PowerPoint</Application>
  <PresentationFormat>Widescreen</PresentationFormat>
  <Paragraphs>88</Paragraphs>
  <Slides>10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Frutiger LT Arabic 45 Light</vt:lpstr>
      <vt:lpstr>Sakkal Majalla</vt:lpstr>
      <vt:lpstr>Wingdings</vt:lpstr>
      <vt:lpstr>2_Office Theme</vt:lpstr>
      <vt:lpstr>3_Office Theme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ammar jasim</dc:creator>
  <cp:lastModifiedBy>Bader Ghazi Almajed</cp:lastModifiedBy>
  <cp:revision>26</cp:revision>
  <dcterms:created xsi:type="dcterms:W3CDTF">2025-10-02T07:02:17Z</dcterms:created>
  <dcterms:modified xsi:type="dcterms:W3CDTF">2025-10-23T10:04:00Z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0x01010082A8F14852DD12409D8E74D0ACE75224</vt:lpwstr>
  </property>
</Properties>
</file>