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9" r:id="rId2"/>
    <p:sldId id="271" r:id="rId3"/>
    <p:sldId id="260" r:id="rId4"/>
    <p:sldId id="296" r:id="rId5"/>
    <p:sldId id="287" r:id="rId6"/>
    <p:sldId id="284" r:id="rId7"/>
    <p:sldId id="289" r:id="rId8"/>
    <p:sldId id="281" r:id="rId9"/>
    <p:sldId id="282" r:id="rId10"/>
    <p:sldId id="283" r:id="rId11"/>
    <p:sldId id="286" r:id="rId12"/>
    <p:sldId id="261" r:id="rId13"/>
    <p:sldId id="288" r:id="rId14"/>
    <p:sldId id="257" r:id="rId15"/>
    <p:sldId id="292" r:id="rId16"/>
    <p:sldId id="297" r:id="rId17"/>
    <p:sldId id="259" r:id="rId18"/>
    <p:sldId id="290" r:id="rId19"/>
    <p:sldId id="264" r:id="rId20"/>
    <p:sldId id="291" r:id="rId21"/>
    <p:sldId id="268" r:id="rId22"/>
    <p:sldId id="294" r:id="rId23"/>
    <p:sldId id="269" r:id="rId24"/>
    <p:sldId id="270" r:id="rId25"/>
    <p:sldId id="273" r:id="rId26"/>
    <p:sldId id="274" r:id="rId27"/>
    <p:sldId id="29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3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a:t>Chart to show US$ lost on projects for every US$1 billion spent</a:t>
            </a:r>
          </a:p>
        </c:rich>
      </c:tx>
      <c:layout>
        <c:manualLayout>
          <c:xMode val="edge"/>
          <c:yMode val="edge"/>
          <c:x val="0.16781118981818899"/>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7337492627533297E-2"/>
          <c:y val="0.14007692948439901"/>
          <c:w val="0.51906237120597298"/>
          <c:h val="0.75441624246596795"/>
        </c:manualLayout>
      </c:layout>
      <c:bar3DChart>
        <c:barDir val="bar"/>
        <c:grouping val="stacked"/>
        <c:varyColors val="0"/>
        <c:ser>
          <c:idx val="0"/>
          <c:order val="0"/>
          <c:tx>
            <c:strRef>
              <c:f>Sheet1!$B$1</c:f>
              <c:strCache>
                <c:ptCount val="1"/>
                <c:pt idx="0">
                  <c:v>Series 1</c:v>
                </c:pt>
              </c:strCache>
            </c:strRef>
          </c:tx>
          <c:invertIfNegative val="0"/>
          <c:dLbls>
            <c:dLbl>
              <c:idx val="0"/>
              <c:layout>
                <c:manualLayout>
                  <c:x val="9.2900197353139605E-2"/>
                  <c:y val="-1.40301633044724E-2"/>
                </c:manualLayout>
              </c:layout>
              <c:tx>
                <c:rich>
                  <a:bodyPr/>
                  <a:lstStyle/>
                  <a:p>
                    <a:r>
                      <a:rPr lang="en-US" dirty="0" smtClean="0"/>
                      <a:t>$120 million</a:t>
                    </a:r>
                    <a:endParaRPr lang="en-US" dirty="0"/>
                  </a:p>
                </c:rich>
              </c:tx>
              <c:showLegendKey val="0"/>
              <c:showVal val="1"/>
              <c:showCatName val="0"/>
              <c:showSerName val="0"/>
              <c:showPercent val="0"/>
              <c:showBubbleSize val="0"/>
            </c:dLbl>
            <c:dLbl>
              <c:idx val="1"/>
              <c:layout>
                <c:manualLayout>
                  <c:x val="0.12634143031094799"/>
                  <c:y val="-1.68364169128205E-2"/>
                </c:manualLayout>
              </c:layout>
              <c:tx>
                <c:rich>
                  <a:bodyPr/>
                  <a:lstStyle/>
                  <a:p>
                    <a:r>
                      <a:rPr lang="en-US" dirty="0" smtClean="0"/>
                      <a:t>$135 million</a:t>
                    </a:r>
                    <a:endParaRPr lang="en-US" dirty="0"/>
                  </a:p>
                </c:rich>
              </c:tx>
              <c:showLegendKey val="0"/>
              <c:showVal val="1"/>
              <c:showCatName val="0"/>
              <c:showSerName val="0"/>
              <c:showPercent val="0"/>
              <c:showBubbleSize val="0"/>
            </c:dLbl>
            <c:dLbl>
              <c:idx val="2"/>
              <c:layout>
                <c:manualLayout>
                  <c:x val="7.7235091893072899E-2"/>
                  <c:y val="-1.68364169128205E-2"/>
                </c:manualLayout>
              </c:layout>
              <c:tx>
                <c:rich>
                  <a:bodyPr/>
                  <a:lstStyle/>
                  <a:p>
                    <a:r>
                      <a:rPr lang="en-US" dirty="0" smtClean="0"/>
                      <a:t>$109million</a:t>
                    </a:r>
                    <a:endParaRPr lang="en-US" dirty="0"/>
                  </a:p>
                </c:rich>
              </c:tx>
              <c:showLegendKey val="0"/>
              <c:showVal val="1"/>
              <c:showCatName val="0"/>
              <c:showSerName val="0"/>
              <c:showPercent val="0"/>
              <c:showBubbleSize val="0"/>
            </c:dLbl>
            <c:txPr>
              <a:bodyPr rot="0" vert="horz"/>
              <a:lstStyle/>
              <a:p>
                <a:pPr>
                  <a:defRPr/>
                </a:pPr>
                <a:endParaRPr lang="en-US"/>
              </a:p>
            </c:txPr>
            <c:showLegendKey val="0"/>
            <c:showVal val="1"/>
            <c:showCatName val="0"/>
            <c:showSerName val="0"/>
            <c:showPercent val="0"/>
            <c:showBubbleSize val="0"/>
            <c:showLeaderLines val="0"/>
          </c:dLbls>
          <c:cat>
            <c:numRef>
              <c:f>Sheet1!$A$2:$A$4</c:f>
              <c:numCache>
                <c:formatCode>General</c:formatCode>
                <c:ptCount val="3"/>
                <c:pt idx="0">
                  <c:v>2012</c:v>
                </c:pt>
                <c:pt idx="1">
                  <c:v>2013</c:v>
                </c:pt>
                <c:pt idx="2">
                  <c:v>2014</c:v>
                </c:pt>
              </c:numCache>
            </c:numRef>
          </c:cat>
          <c:val>
            <c:numRef>
              <c:f>Sheet1!$B$2:$B$4</c:f>
              <c:numCache>
                <c:formatCode>General</c:formatCode>
                <c:ptCount val="3"/>
                <c:pt idx="0">
                  <c:v>120</c:v>
                </c:pt>
                <c:pt idx="1">
                  <c:v>135</c:v>
                </c:pt>
                <c:pt idx="2">
                  <c:v>109</c:v>
                </c:pt>
              </c:numCache>
            </c:numRef>
          </c:val>
        </c:ser>
        <c:ser>
          <c:idx val="1"/>
          <c:order val="1"/>
          <c:tx>
            <c:strRef>
              <c:f>Sheet1!$C$1</c:f>
              <c:strCache>
                <c:ptCount val="1"/>
                <c:pt idx="0">
                  <c:v>Series 2</c:v>
                </c:pt>
              </c:strCache>
            </c:strRef>
          </c:tx>
          <c:invertIfNegative val="0"/>
          <c:cat>
            <c:numRef>
              <c:f>Sheet1!$A$2:$A$4</c:f>
              <c:numCache>
                <c:formatCode>General</c:formatCode>
                <c:ptCount val="3"/>
                <c:pt idx="0">
                  <c:v>2012</c:v>
                </c:pt>
                <c:pt idx="1">
                  <c:v>2013</c:v>
                </c:pt>
                <c:pt idx="2">
                  <c:v>2014</c:v>
                </c:pt>
              </c:numCache>
            </c:numRef>
          </c:cat>
          <c:val>
            <c:numRef>
              <c:f>Sheet1!$C$2:$C$4</c:f>
              <c:numCache>
                <c:formatCode>General</c:formatCode>
                <c:ptCount val="3"/>
              </c:numCache>
            </c:numRef>
          </c:val>
        </c:ser>
        <c:ser>
          <c:idx val="2"/>
          <c:order val="2"/>
          <c:tx>
            <c:strRef>
              <c:f>Sheet1!$D$1</c:f>
              <c:strCache>
                <c:ptCount val="1"/>
                <c:pt idx="0">
                  <c:v>Series 3</c:v>
                </c:pt>
              </c:strCache>
            </c:strRef>
          </c:tx>
          <c:invertIfNegative val="0"/>
          <c:cat>
            <c:numRef>
              <c:f>Sheet1!$A$2:$A$4</c:f>
              <c:numCache>
                <c:formatCode>General</c:formatCode>
                <c:ptCount val="3"/>
                <c:pt idx="0">
                  <c:v>2012</c:v>
                </c:pt>
                <c:pt idx="1">
                  <c:v>2013</c:v>
                </c:pt>
                <c:pt idx="2">
                  <c:v>2014</c:v>
                </c:pt>
              </c:numCache>
            </c:numRef>
          </c:cat>
          <c:val>
            <c:numRef>
              <c:f>Sheet1!$D$2:$D$4</c:f>
              <c:numCache>
                <c:formatCode>General</c:formatCode>
                <c:ptCount val="3"/>
              </c:numCache>
            </c:numRef>
          </c:val>
        </c:ser>
        <c:dLbls>
          <c:showLegendKey val="0"/>
          <c:showVal val="0"/>
          <c:showCatName val="0"/>
          <c:showSerName val="0"/>
          <c:showPercent val="0"/>
          <c:showBubbleSize val="0"/>
        </c:dLbls>
        <c:gapWidth val="150"/>
        <c:shape val="cylinder"/>
        <c:axId val="170779392"/>
        <c:axId val="170780928"/>
        <c:axId val="0"/>
      </c:bar3DChart>
      <c:catAx>
        <c:axId val="170779392"/>
        <c:scaling>
          <c:orientation val="minMax"/>
        </c:scaling>
        <c:delete val="0"/>
        <c:axPos val="l"/>
        <c:numFmt formatCode="General" sourceLinked="1"/>
        <c:majorTickMark val="out"/>
        <c:minorTickMark val="none"/>
        <c:tickLblPos val="nextTo"/>
        <c:crossAx val="170780928"/>
        <c:crosses val="autoZero"/>
        <c:auto val="1"/>
        <c:lblAlgn val="ctr"/>
        <c:lblOffset val="100"/>
        <c:noMultiLvlLbl val="0"/>
      </c:catAx>
      <c:valAx>
        <c:axId val="170780928"/>
        <c:scaling>
          <c:orientation val="minMax"/>
        </c:scaling>
        <c:delete val="0"/>
        <c:axPos val="b"/>
        <c:majorGridlines/>
        <c:title>
          <c:tx>
            <c:rich>
              <a:bodyPr rot="0" vert="horz"/>
              <a:lstStyle/>
              <a:p>
                <a:pPr>
                  <a:defRPr/>
                </a:pPr>
                <a:r>
                  <a:rPr lang="en-US"/>
                  <a:t>Reported US$ lost for that year</a:t>
                </a:r>
              </a:p>
            </c:rich>
          </c:tx>
          <c:layout>
            <c:manualLayout>
              <c:xMode val="edge"/>
              <c:yMode val="edge"/>
              <c:x val="0.327420773792165"/>
              <c:y val="0.90553502094471405"/>
            </c:manualLayout>
          </c:layout>
          <c:overlay val="0"/>
        </c:title>
        <c:numFmt formatCode="General" sourceLinked="1"/>
        <c:majorTickMark val="out"/>
        <c:minorTickMark val="none"/>
        <c:tickLblPos val="none"/>
        <c:crossAx val="170779392"/>
        <c:crosses val="autoZero"/>
        <c:crossBetween val="between"/>
        <c:majorUnit val="20"/>
        <c:minorUnit val="4"/>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F05CC-89EB-0542-830B-20CB7054D917}" type="doc">
      <dgm:prSet loTypeId="urn:microsoft.com/office/officeart/2005/8/layout/hProcess9" loCatId="" qsTypeId="urn:microsoft.com/office/officeart/2005/8/quickstyle/3D3" qsCatId="3D" csTypeId="urn:microsoft.com/office/officeart/2005/8/colors/colorful4" csCatId="colorful" phldr="1"/>
      <dgm:spPr/>
    </dgm:pt>
    <dgm:pt modelId="{49F49918-4EFA-664C-A402-70467A24C346}">
      <dgm:prSet phldrT="[Text]"/>
      <dgm:spPr/>
      <dgm:t>
        <a:bodyPr/>
        <a:lstStyle/>
        <a:p>
          <a:r>
            <a:rPr lang="en-US" dirty="0" smtClean="0"/>
            <a:t> Strategic Initiatives</a:t>
          </a:r>
        </a:p>
        <a:p>
          <a:endParaRPr lang="en-US" dirty="0" smtClean="0"/>
        </a:p>
      </dgm:t>
    </dgm:pt>
    <dgm:pt modelId="{54B42D9C-CBD1-3B4F-93C7-512F75AAABE5}" type="parTrans" cxnId="{D363837B-29C1-7C41-B76C-0ACDB2CF237D}">
      <dgm:prSet/>
      <dgm:spPr/>
      <dgm:t>
        <a:bodyPr/>
        <a:lstStyle/>
        <a:p>
          <a:endParaRPr lang="en-US"/>
        </a:p>
      </dgm:t>
    </dgm:pt>
    <dgm:pt modelId="{CAD95BB4-D241-764D-8D32-2170C7421750}" type="sibTrans" cxnId="{D363837B-29C1-7C41-B76C-0ACDB2CF237D}">
      <dgm:prSet/>
      <dgm:spPr/>
      <dgm:t>
        <a:bodyPr/>
        <a:lstStyle/>
        <a:p>
          <a:endParaRPr lang="en-US"/>
        </a:p>
      </dgm:t>
    </dgm:pt>
    <dgm:pt modelId="{F7C37FA2-4A2B-3843-B6EE-960869AA7CBB}">
      <dgm:prSet phldrT="[Text]"/>
      <dgm:spPr/>
      <dgm:t>
        <a:bodyPr/>
        <a:lstStyle/>
        <a:p>
          <a:r>
            <a:rPr lang="en-US" dirty="0" smtClean="0"/>
            <a:t>Identify &amp; prioritize the initiatives that will close specific performance gaps</a:t>
          </a:r>
          <a:endParaRPr lang="en-US" dirty="0"/>
        </a:p>
      </dgm:t>
    </dgm:pt>
    <dgm:pt modelId="{F7E8FD66-3B50-B649-8F58-E77C0330ACB1}" type="parTrans" cxnId="{236AD19F-55CE-5C4E-95A4-5FAB2998C19C}">
      <dgm:prSet/>
      <dgm:spPr/>
      <dgm:t>
        <a:bodyPr/>
        <a:lstStyle/>
        <a:p>
          <a:endParaRPr lang="en-US"/>
        </a:p>
      </dgm:t>
    </dgm:pt>
    <dgm:pt modelId="{B4574485-DC64-A64B-AF46-4132B63A1E63}" type="sibTrans" cxnId="{236AD19F-55CE-5C4E-95A4-5FAB2998C19C}">
      <dgm:prSet/>
      <dgm:spPr/>
      <dgm:t>
        <a:bodyPr/>
        <a:lstStyle/>
        <a:p>
          <a:endParaRPr lang="en-US"/>
        </a:p>
      </dgm:t>
    </dgm:pt>
    <dgm:pt modelId="{8EFA9FDD-A273-6D4A-8919-CC2ACFFC65C3}">
      <dgm:prSet phldrT="[Text]"/>
      <dgm:spPr/>
      <dgm:t>
        <a:bodyPr/>
        <a:lstStyle/>
        <a:p>
          <a:r>
            <a:rPr lang="en-US" dirty="0" smtClean="0"/>
            <a:t>Implement &amp; execute initiatives through adoption of best practice</a:t>
          </a:r>
          <a:endParaRPr lang="en-US" dirty="0"/>
        </a:p>
      </dgm:t>
    </dgm:pt>
    <dgm:pt modelId="{FA7F27FE-118E-FC44-8DCA-FD798E74B440}" type="parTrans" cxnId="{A1054AFD-B773-B94B-A7C2-1907AD4B8DB7}">
      <dgm:prSet/>
      <dgm:spPr/>
      <dgm:t>
        <a:bodyPr/>
        <a:lstStyle/>
        <a:p>
          <a:endParaRPr lang="en-US"/>
        </a:p>
      </dgm:t>
    </dgm:pt>
    <dgm:pt modelId="{5C71210B-AEDA-D048-99F7-5D1D60D13356}" type="sibTrans" cxnId="{A1054AFD-B773-B94B-A7C2-1907AD4B8DB7}">
      <dgm:prSet/>
      <dgm:spPr/>
      <dgm:t>
        <a:bodyPr/>
        <a:lstStyle/>
        <a:p>
          <a:endParaRPr lang="en-US"/>
        </a:p>
      </dgm:t>
    </dgm:pt>
    <dgm:pt modelId="{A96E0CA5-923C-2F45-B11B-F9AEEE6EB2BB}">
      <dgm:prSet phldrT="[Text]"/>
      <dgm:spPr/>
      <dgm:t>
        <a:bodyPr/>
        <a:lstStyle/>
        <a:p>
          <a:r>
            <a:rPr lang="en-US" dirty="0" smtClean="0"/>
            <a:t>Portfolio, Program &amp; Project Management.</a:t>
          </a:r>
        </a:p>
        <a:p>
          <a:r>
            <a:rPr lang="en-US" dirty="0" smtClean="0"/>
            <a:t>Governance</a:t>
          </a:r>
          <a:endParaRPr lang="en-US" dirty="0"/>
        </a:p>
      </dgm:t>
    </dgm:pt>
    <dgm:pt modelId="{339D34AC-BE60-5A4E-945C-548E9009902C}" type="parTrans" cxnId="{C579FDFF-509B-F044-9AB8-8CE156878A62}">
      <dgm:prSet/>
      <dgm:spPr/>
      <dgm:t>
        <a:bodyPr/>
        <a:lstStyle/>
        <a:p>
          <a:endParaRPr lang="en-US"/>
        </a:p>
      </dgm:t>
    </dgm:pt>
    <dgm:pt modelId="{B4D40F7A-490C-5840-9E8D-DFC6C55EEFE3}" type="sibTrans" cxnId="{C579FDFF-509B-F044-9AB8-8CE156878A62}">
      <dgm:prSet/>
      <dgm:spPr/>
      <dgm:t>
        <a:bodyPr/>
        <a:lstStyle/>
        <a:p>
          <a:endParaRPr lang="en-US"/>
        </a:p>
      </dgm:t>
    </dgm:pt>
    <dgm:pt modelId="{8342CFD2-B92C-884E-95F4-BCFE583B5051}">
      <dgm:prSet phldrT="[Text]"/>
      <dgm:spPr/>
      <dgm:t>
        <a:bodyPr/>
        <a:lstStyle/>
        <a:p>
          <a:r>
            <a:rPr lang="en-US" dirty="0" smtClean="0"/>
            <a:t>Progress reporting to senior management</a:t>
          </a:r>
          <a:endParaRPr lang="en-US" dirty="0"/>
        </a:p>
      </dgm:t>
    </dgm:pt>
    <dgm:pt modelId="{29323C59-D5EF-4C42-9DDF-950FB366ECA2}" type="parTrans" cxnId="{465EA448-D54E-FF4E-8788-2FD9E38BEE2D}">
      <dgm:prSet/>
      <dgm:spPr/>
      <dgm:t>
        <a:bodyPr/>
        <a:lstStyle/>
        <a:p>
          <a:endParaRPr lang="en-US"/>
        </a:p>
      </dgm:t>
    </dgm:pt>
    <dgm:pt modelId="{22F39F0C-2058-974C-94B7-25386DE27DF7}" type="sibTrans" cxnId="{465EA448-D54E-FF4E-8788-2FD9E38BEE2D}">
      <dgm:prSet/>
      <dgm:spPr/>
      <dgm:t>
        <a:bodyPr/>
        <a:lstStyle/>
        <a:p>
          <a:endParaRPr lang="en-US"/>
        </a:p>
      </dgm:t>
    </dgm:pt>
    <dgm:pt modelId="{88210AEA-D01B-4442-9A2B-6B5C70D81E89}">
      <dgm:prSet phldrT="[Text]"/>
      <dgm:spPr/>
      <dgm:t>
        <a:bodyPr/>
        <a:lstStyle/>
        <a:p>
          <a:r>
            <a:rPr lang="en-US" dirty="0" smtClean="0"/>
            <a:t>Strategy - position &amp; fit</a:t>
          </a:r>
          <a:endParaRPr lang="en-US" dirty="0"/>
        </a:p>
      </dgm:t>
    </dgm:pt>
    <dgm:pt modelId="{1BAAA6A2-6C70-EB45-BEC4-72D39B1CD58B}" type="parTrans" cxnId="{931C674D-7FE9-E240-A142-442CB3699672}">
      <dgm:prSet/>
      <dgm:spPr/>
      <dgm:t>
        <a:bodyPr/>
        <a:lstStyle/>
        <a:p>
          <a:endParaRPr lang="en-US"/>
        </a:p>
      </dgm:t>
    </dgm:pt>
    <dgm:pt modelId="{E2322660-450A-004F-BB96-AEACD19B8226}" type="sibTrans" cxnId="{931C674D-7FE9-E240-A142-442CB3699672}">
      <dgm:prSet/>
      <dgm:spPr/>
      <dgm:t>
        <a:bodyPr/>
        <a:lstStyle/>
        <a:p>
          <a:endParaRPr lang="en-US"/>
        </a:p>
      </dgm:t>
    </dgm:pt>
    <dgm:pt modelId="{1E3D302C-B061-424F-9417-95DA0BB2B1D1}" type="pres">
      <dgm:prSet presAssocID="{91DF05CC-89EB-0542-830B-20CB7054D917}" presName="CompostProcess" presStyleCnt="0">
        <dgm:presLayoutVars>
          <dgm:dir/>
          <dgm:resizeHandles val="exact"/>
        </dgm:presLayoutVars>
      </dgm:prSet>
      <dgm:spPr/>
    </dgm:pt>
    <dgm:pt modelId="{96DBA389-9452-5946-9EC6-A8A1EBE9F9F5}" type="pres">
      <dgm:prSet presAssocID="{91DF05CC-89EB-0542-830B-20CB7054D917}" presName="arrow" presStyleLbl="bgShp" presStyleIdx="0" presStyleCnt="1"/>
      <dgm:spPr/>
    </dgm:pt>
    <dgm:pt modelId="{74389FC5-FE57-A346-A987-08F91C98FDF7}" type="pres">
      <dgm:prSet presAssocID="{91DF05CC-89EB-0542-830B-20CB7054D917}" presName="linearProcess" presStyleCnt="0"/>
      <dgm:spPr/>
    </dgm:pt>
    <dgm:pt modelId="{6734C3FF-D7AC-8D4B-8A70-9067535F23B6}" type="pres">
      <dgm:prSet presAssocID="{49F49918-4EFA-664C-A402-70467A24C346}" presName="textNode" presStyleLbl="node1" presStyleIdx="0" presStyleCnt="5">
        <dgm:presLayoutVars>
          <dgm:bulletEnabled val="1"/>
        </dgm:presLayoutVars>
      </dgm:prSet>
      <dgm:spPr/>
      <dgm:t>
        <a:bodyPr/>
        <a:lstStyle/>
        <a:p>
          <a:endParaRPr lang="en-US"/>
        </a:p>
      </dgm:t>
    </dgm:pt>
    <dgm:pt modelId="{B6AC202F-9325-8049-8E2D-C9632DC1F585}" type="pres">
      <dgm:prSet presAssocID="{CAD95BB4-D241-764D-8D32-2170C7421750}" presName="sibTrans" presStyleCnt="0"/>
      <dgm:spPr/>
    </dgm:pt>
    <dgm:pt modelId="{05D60DDA-DAA8-5C44-A87C-01CBB6F20219}" type="pres">
      <dgm:prSet presAssocID="{F7C37FA2-4A2B-3843-B6EE-960869AA7CBB}" presName="textNode" presStyleLbl="node1" presStyleIdx="1" presStyleCnt="5">
        <dgm:presLayoutVars>
          <dgm:bulletEnabled val="1"/>
        </dgm:presLayoutVars>
      </dgm:prSet>
      <dgm:spPr/>
      <dgm:t>
        <a:bodyPr/>
        <a:lstStyle/>
        <a:p>
          <a:endParaRPr lang="en-US"/>
        </a:p>
      </dgm:t>
    </dgm:pt>
    <dgm:pt modelId="{60E69A42-F043-E24D-9156-D8F428B1BCF8}" type="pres">
      <dgm:prSet presAssocID="{B4574485-DC64-A64B-AF46-4132B63A1E63}" presName="sibTrans" presStyleCnt="0"/>
      <dgm:spPr/>
    </dgm:pt>
    <dgm:pt modelId="{D747DC23-9289-B14E-95CC-20F8945FFC41}" type="pres">
      <dgm:prSet presAssocID="{8EFA9FDD-A273-6D4A-8919-CC2ACFFC65C3}" presName="textNode" presStyleLbl="node1" presStyleIdx="2" presStyleCnt="5">
        <dgm:presLayoutVars>
          <dgm:bulletEnabled val="1"/>
        </dgm:presLayoutVars>
      </dgm:prSet>
      <dgm:spPr/>
      <dgm:t>
        <a:bodyPr/>
        <a:lstStyle/>
        <a:p>
          <a:endParaRPr lang="en-US"/>
        </a:p>
      </dgm:t>
    </dgm:pt>
    <dgm:pt modelId="{7776693A-7656-284F-ACFA-5CB59D3CB0C8}" type="pres">
      <dgm:prSet presAssocID="{5C71210B-AEDA-D048-99F7-5D1D60D13356}" presName="sibTrans" presStyleCnt="0"/>
      <dgm:spPr/>
    </dgm:pt>
    <dgm:pt modelId="{BDD092CD-9418-1A4A-9676-BC275297667D}" type="pres">
      <dgm:prSet presAssocID="{A96E0CA5-923C-2F45-B11B-F9AEEE6EB2BB}" presName="textNode" presStyleLbl="node1" presStyleIdx="3" presStyleCnt="5">
        <dgm:presLayoutVars>
          <dgm:bulletEnabled val="1"/>
        </dgm:presLayoutVars>
      </dgm:prSet>
      <dgm:spPr/>
      <dgm:t>
        <a:bodyPr/>
        <a:lstStyle/>
        <a:p>
          <a:endParaRPr lang="en-US"/>
        </a:p>
      </dgm:t>
    </dgm:pt>
    <dgm:pt modelId="{10627BA0-99B7-D540-A9DC-F48EE2377CE3}" type="pres">
      <dgm:prSet presAssocID="{B4D40F7A-490C-5840-9E8D-DFC6C55EEFE3}" presName="sibTrans" presStyleCnt="0"/>
      <dgm:spPr/>
    </dgm:pt>
    <dgm:pt modelId="{63DB9AA4-6955-3D4C-8CEB-EB44FD4FD774}" type="pres">
      <dgm:prSet presAssocID="{8342CFD2-B92C-884E-95F4-BCFE583B5051}" presName="textNode" presStyleLbl="node1" presStyleIdx="4" presStyleCnt="5">
        <dgm:presLayoutVars>
          <dgm:bulletEnabled val="1"/>
        </dgm:presLayoutVars>
      </dgm:prSet>
      <dgm:spPr/>
      <dgm:t>
        <a:bodyPr/>
        <a:lstStyle/>
        <a:p>
          <a:endParaRPr lang="en-US"/>
        </a:p>
      </dgm:t>
    </dgm:pt>
  </dgm:ptLst>
  <dgm:cxnLst>
    <dgm:cxn modelId="{85653AB4-4077-7043-9909-9F8C7362A908}" type="presOf" srcId="{49F49918-4EFA-664C-A402-70467A24C346}" destId="{6734C3FF-D7AC-8D4B-8A70-9067535F23B6}" srcOrd="0" destOrd="0" presId="urn:microsoft.com/office/officeart/2005/8/layout/hProcess9"/>
    <dgm:cxn modelId="{931C674D-7FE9-E240-A142-442CB3699672}" srcId="{49F49918-4EFA-664C-A402-70467A24C346}" destId="{88210AEA-D01B-4442-9A2B-6B5C70D81E89}" srcOrd="0" destOrd="0" parTransId="{1BAAA6A2-6C70-EB45-BEC4-72D39B1CD58B}" sibTransId="{E2322660-450A-004F-BB96-AEACD19B8226}"/>
    <dgm:cxn modelId="{244EB6B3-CEB9-9A4C-9C93-E74F231504B4}" type="presOf" srcId="{88210AEA-D01B-4442-9A2B-6B5C70D81E89}" destId="{6734C3FF-D7AC-8D4B-8A70-9067535F23B6}" srcOrd="0" destOrd="1" presId="urn:microsoft.com/office/officeart/2005/8/layout/hProcess9"/>
    <dgm:cxn modelId="{236AD19F-55CE-5C4E-95A4-5FAB2998C19C}" srcId="{91DF05CC-89EB-0542-830B-20CB7054D917}" destId="{F7C37FA2-4A2B-3843-B6EE-960869AA7CBB}" srcOrd="1" destOrd="0" parTransId="{F7E8FD66-3B50-B649-8F58-E77C0330ACB1}" sibTransId="{B4574485-DC64-A64B-AF46-4132B63A1E63}"/>
    <dgm:cxn modelId="{C928E117-40F9-6D4B-8C20-7155103152BB}" type="presOf" srcId="{8EFA9FDD-A273-6D4A-8919-CC2ACFFC65C3}" destId="{D747DC23-9289-B14E-95CC-20F8945FFC41}" srcOrd="0" destOrd="0" presId="urn:microsoft.com/office/officeart/2005/8/layout/hProcess9"/>
    <dgm:cxn modelId="{D363837B-29C1-7C41-B76C-0ACDB2CF237D}" srcId="{91DF05CC-89EB-0542-830B-20CB7054D917}" destId="{49F49918-4EFA-664C-A402-70467A24C346}" srcOrd="0" destOrd="0" parTransId="{54B42D9C-CBD1-3B4F-93C7-512F75AAABE5}" sibTransId="{CAD95BB4-D241-764D-8D32-2170C7421750}"/>
    <dgm:cxn modelId="{C579FDFF-509B-F044-9AB8-8CE156878A62}" srcId="{91DF05CC-89EB-0542-830B-20CB7054D917}" destId="{A96E0CA5-923C-2F45-B11B-F9AEEE6EB2BB}" srcOrd="3" destOrd="0" parTransId="{339D34AC-BE60-5A4E-945C-548E9009902C}" sibTransId="{B4D40F7A-490C-5840-9E8D-DFC6C55EEFE3}"/>
    <dgm:cxn modelId="{465EA448-D54E-FF4E-8788-2FD9E38BEE2D}" srcId="{91DF05CC-89EB-0542-830B-20CB7054D917}" destId="{8342CFD2-B92C-884E-95F4-BCFE583B5051}" srcOrd="4" destOrd="0" parTransId="{29323C59-D5EF-4C42-9DDF-950FB366ECA2}" sibTransId="{22F39F0C-2058-974C-94B7-25386DE27DF7}"/>
    <dgm:cxn modelId="{EBCA1B2C-2694-5D42-833C-EA026D53C85B}" type="presOf" srcId="{A96E0CA5-923C-2F45-B11B-F9AEEE6EB2BB}" destId="{BDD092CD-9418-1A4A-9676-BC275297667D}" srcOrd="0" destOrd="0" presId="urn:microsoft.com/office/officeart/2005/8/layout/hProcess9"/>
    <dgm:cxn modelId="{94795EC3-0D7F-E449-BD2B-D49DEF464457}" type="presOf" srcId="{91DF05CC-89EB-0542-830B-20CB7054D917}" destId="{1E3D302C-B061-424F-9417-95DA0BB2B1D1}" srcOrd="0" destOrd="0" presId="urn:microsoft.com/office/officeart/2005/8/layout/hProcess9"/>
    <dgm:cxn modelId="{9F165512-FDD5-4A43-9BEC-6D36D63288E0}" type="presOf" srcId="{F7C37FA2-4A2B-3843-B6EE-960869AA7CBB}" destId="{05D60DDA-DAA8-5C44-A87C-01CBB6F20219}" srcOrd="0" destOrd="0" presId="urn:microsoft.com/office/officeart/2005/8/layout/hProcess9"/>
    <dgm:cxn modelId="{A1054AFD-B773-B94B-A7C2-1907AD4B8DB7}" srcId="{91DF05CC-89EB-0542-830B-20CB7054D917}" destId="{8EFA9FDD-A273-6D4A-8919-CC2ACFFC65C3}" srcOrd="2" destOrd="0" parTransId="{FA7F27FE-118E-FC44-8DCA-FD798E74B440}" sibTransId="{5C71210B-AEDA-D048-99F7-5D1D60D13356}"/>
    <dgm:cxn modelId="{A0699D0C-129D-7A4A-AA0E-857536A2F3B3}" type="presOf" srcId="{8342CFD2-B92C-884E-95F4-BCFE583B5051}" destId="{63DB9AA4-6955-3D4C-8CEB-EB44FD4FD774}" srcOrd="0" destOrd="0" presId="urn:microsoft.com/office/officeart/2005/8/layout/hProcess9"/>
    <dgm:cxn modelId="{B288C0FB-B963-CF41-A77E-1D3DB287DCB9}" type="presParOf" srcId="{1E3D302C-B061-424F-9417-95DA0BB2B1D1}" destId="{96DBA389-9452-5946-9EC6-A8A1EBE9F9F5}" srcOrd="0" destOrd="0" presId="urn:microsoft.com/office/officeart/2005/8/layout/hProcess9"/>
    <dgm:cxn modelId="{B41BD5B1-F30A-CA40-9364-146ED4BCE9CF}" type="presParOf" srcId="{1E3D302C-B061-424F-9417-95DA0BB2B1D1}" destId="{74389FC5-FE57-A346-A987-08F91C98FDF7}" srcOrd="1" destOrd="0" presId="urn:microsoft.com/office/officeart/2005/8/layout/hProcess9"/>
    <dgm:cxn modelId="{80E57CCD-A378-DE4B-AAE7-8E3B74B8501F}" type="presParOf" srcId="{74389FC5-FE57-A346-A987-08F91C98FDF7}" destId="{6734C3FF-D7AC-8D4B-8A70-9067535F23B6}" srcOrd="0" destOrd="0" presId="urn:microsoft.com/office/officeart/2005/8/layout/hProcess9"/>
    <dgm:cxn modelId="{38DE7FDB-7EE6-0F44-8C47-82B77FA65D48}" type="presParOf" srcId="{74389FC5-FE57-A346-A987-08F91C98FDF7}" destId="{B6AC202F-9325-8049-8E2D-C9632DC1F585}" srcOrd="1" destOrd="0" presId="urn:microsoft.com/office/officeart/2005/8/layout/hProcess9"/>
    <dgm:cxn modelId="{736FF621-FCBC-934B-8371-E18F5404FB20}" type="presParOf" srcId="{74389FC5-FE57-A346-A987-08F91C98FDF7}" destId="{05D60DDA-DAA8-5C44-A87C-01CBB6F20219}" srcOrd="2" destOrd="0" presId="urn:microsoft.com/office/officeart/2005/8/layout/hProcess9"/>
    <dgm:cxn modelId="{5D28C1A3-F692-9A4C-AB30-32ECFEC9B392}" type="presParOf" srcId="{74389FC5-FE57-A346-A987-08F91C98FDF7}" destId="{60E69A42-F043-E24D-9156-D8F428B1BCF8}" srcOrd="3" destOrd="0" presId="urn:microsoft.com/office/officeart/2005/8/layout/hProcess9"/>
    <dgm:cxn modelId="{BB4E11ED-5919-BC47-8AD0-003A68A07EED}" type="presParOf" srcId="{74389FC5-FE57-A346-A987-08F91C98FDF7}" destId="{D747DC23-9289-B14E-95CC-20F8945FFC41}" srcOrd="4" destOrd="0" presId="urn:microsoft.com/office/officeart/2005/8/layout/hProcess9"/>
    <dgm:cxn modelId="{8B2B8EE6-B204-2149-BFC3-878B0DACCC8E}" type="presParOf" srcId="{74389FC5-FE57-A346-A987-08F91C98FDF7}" destId="{7776693A-7656-284F-ACFA-5CB59D3CB0C8}" srcOrd="5" destOrd="0" presId="urn:microsoft.com/office/officeart/2005/8/layout/hProcess9"/>
    <dgm:cxn modelId="{63809A6D-8C6E-3C4E-8104-F421722BBAF0}" type="presParOf" srcId="{74389FC5-FE57-A346-A987-08F91C98FDF7}" destId="{BDD092CD-9418-1A4A-9676-BC275297667D}" srcOrd="6" destOrd="0" presId="urn:microsoft.com/office/officeart/2005/8/layout/hProcess9"/>
    <dgm:cxn modelId="{BF192FF6-1D37-924E-B5BD-DBF9A92ECF00}" type="presParOf" srcId="{74389FC5-FE57-A346-A987-08F91C98FDF7}" destId="{10627BA0-99B7-D540-A9DC-F48EE2377CE3}" srcOrd="7" destOrd="0" presId="urn:microsoft.com/office/officeart/2005/8/layout/hProcess9"/>
    <dgm:cxn modelId="{77124AEA-E546-5849-BFC4-7A177991F968}" type="presParOf" srcId="{74389FC5-FE57-A346-A987-08F91C98FDF7}" destId="{63DB9AA4-6955-3D4C-8CEB-EB44FD4FD77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BA389-9452-5946-9EC6-A8A1EBE9F9F5}">
      <dsp:nvSpPr>
        <dsp:cNvPr id="0" name=""/>
        <dsp:cNvSpPr/>
      </dsp:nvSpPr>
      <dsp:spPr>
        <a:xfrm>
          <a:off x="678153" y="0"/>
          <a:ext cx="7685737" cy="4525963"/>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734C3FF-D7AC-8D4B-8A70-9067535F23B6}">
      <dsp:nvSpPr>
        <dsp:cNvPr id="0" name=""/>
        <dsp:cNvSpPr/>
      </dsp:nvSpPr>
      <dsp:spPr>
        <a:xfrm>
          <a:off x="2900" y="1357788"/>
          <a:ext cx="1721507" cy="1810385"/>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 Strategic Initiatives</a:t>
          </a:r>
        </a:p>
        <a:p>
          <a:pPr lvl="0" algn="l" defTabSz="711200">
            <a:lnSpc>
              <a:spcPct val="90000"/>
            </a:lnSpc>
            <a:spcBef>
              <a:spcPct val="0"/>
            </a:spcBef>
            <a:spcAft>
              <a:spcPct val="35000"/>
            </a:spcAft>
          </a:pPr>
          <a:endParaRPr lang="en-US" sz="1600" kern="1200" dirty="0" smtClean="0"/>
        </a:p>
        <a:p>
          <a:pPr marL="114300" lvl="1" indent="-114300" algn="l" defTabSz="533400">
            <a:lnSpc>
              <a:spcPct val="90000"/>
            </a:lnSpc>
            <a:spcBef>
              <a:spcPct val="0"/>
            </a:spcBef>
            <a:spcAft>
              <a:spcPct val="15000"/>
            </a:spcAft>
            <a:buChar char="••"/>
          </a:pPr>
          <a:r>
            <a:rPr lang="en-US" sz="1200" kern="1200" dirty="0" smtClean="0"/>
            <a:t>Strategy - position &amp; fit</a:t>
          </a:r>
          <a:endParaRPr lang="en-US" sz="1200" kern="1200" dirty="0"/>
        </a:p>
      </dsp:txBody>
      <dsp:txXfrm>
        <a:off x="86937" y="1441825"/>
        <a:ext cx="1553433" cy="1642311"/>
      </dsp:txXfrm>
    </dsp:sp>
    <dsp:sp modelId="{05D60DDA-DAA8-5C44-A87C-01CBB6F20219}">
      <dsp:nvSpPr>
        <dsp:cNvPr id="0" name=""/>
        <dsp:cNvSpPr/>
      </dsp:nvSpPr>
      <dsp:spPr>
        <a:xfrm>
          <a:off x="1831584" y="1357788"/>
          <a:ext cx="1721507" cy="1810385"/>
        </a:xfrm>
        <a:prstGeom prst="roundRect">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Identify &amp; prioritize the initiatives that will close specific performance gaps</a:t>
          </a:r>
          <a:endParaRPr lang="en-US" sz="1600" kern="1200" dirty="0"/>
        </a:p>
      </dsp:txBody>
      <dsp:txXfrm>
        <a:off x="1915621" y="1441825"/>
        <a:ext cx="1553433" cy="1642311"/>
      </dsp:txXfrm>
    </dsp:sp>
    <dsp:sp modelId="{D747DC23-9289-B14E-95CC-20F8945FFC41}">
      <dsp:nvSpPr>
        <dsp:cNvPr id="0" name=""/>
        <dsp:cNvSpPr/>
      </dsp:nvSpPr>
      <dsp:spPr>
        <a:xfrm>
          <a:off x="3660268" y="1357788"/>
          <a:ext cx="1721507" cy="1810385"/>
        </a:xfrm>
        <a:prstGeom prst="round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Implement &amp; execute initiatives through adoption of best practice</a:t>
          </a:r>
          <a:endParaRPr lang="en-US" sz="1600" kern="1200" dirty="0"/>
        </a:p>
      </dsp:txBody>
      <dsp:txXfrm>
        <a:off x="3744305" y="1441825"/>
        <a:ext cx="1553433" cy="1642311"/>
      </dsp:txXfrm>
    </dsp:sp>
    <dsp:sp modelId="{BDD092CD-9418-1A4A-9676-BC275297667D}">
      <dsp:nvSpPr>
        <dsp:cNvPr id="0" name=""/>
        <dsp:cNvSpPr/>
      </dsp:nvSpPr>
      <dsp:spPr>
        <a:xfrm>
          <a:off x="5488951" y="1357788"/>
          <a:ext cx="1721507" cy="1810385"/>
        </a:xfrm>
        <a:prstGeom prst="roundRect">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Portfolio, Program &amp; Project Management.</a:t>
          </a:r>
        </a:p>
        <a:p>
          <a:pPr lvl="0" algn="ctr" defTabSz="711200">
            <a:lnSpc>
              <a:spcPct val="90000"/>
            </a:lnSpc>
            <a:spcBef>
              <a:spcPct val="0"/>
            </a:spcBef>
            <a:spcAft>
              <a:spcPct val="35000"/>
            </a:spcAft>
          </a:pPr>
          <a:r>
            <a:rPr lang="en-US" sz="1600" kern="1200" dirty="0" smtClean="0"/>
            <a:t>Governance</a:t>
          </a:r>
          <a:endParaRPr lang="en-US" sz="1600" kern="1200" dirty="0"/>
        </a:p>
      </dsp:txBody>
      <dsp:txXfrm>
        <a:off x="5572988" y="1441825"/>
        <a:ext cx="1553433" cy="1642311"/>
      </dsp:txXfrm>
    </dsp:sp>
    <dsp:sp modelId="{63DB9AA4-6955-3D4C-8CEB-EB44FD4FD774}">
      <dsp:nvSpPr>
        <dsp:cNvPr id="0" name=""/>
        <dsp:cNvSpPr/>
      </dsp:nvSpPr>
      <dsp:spPr>
        <a:xfrm>
          <a:off x="7317635" y="1357788"/>
          <a:ext cx="1721507" cy="1810385"/>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Progress reporting to senior management</a:t>
          </a:r>
          <a:endParaRPr lang="en-US" sz="1600" kern="1200" dirty="0"/>
        </a:p>
      </dsp:txBody>
      <dsp:txXfrm>
        <a:off x="7401672" y="1441825"/>
        <a:ext cx="1553433" cy="16423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19C035-639B-7E42-A379-61CB6B922B74}" type="datetimeFigureOut">
              <a:rPr lang="en-US" smtClean="0"/>
              <a:t>02/04/2014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DFE163-865F-1342-B3F4-EF85F5D90507}" type="slidenum">
              <a:rPr lang="en-US" smtClean="0"/>
              <a:t>‹#›</a:t>
            </a:fld>
            <a:endParaRPr lang="en-US"/>
          </a:p>
        </p:txBody>
      </p:sp>
    </p:spTree>
    <p:extLst>
      <p:ext uri="{BB962C8B-B14F-4D97-AF65-F5344CB8AC3E}">
        <p14:creationId xmlns:p14="http://schemas.microsoft.com/office/powerpoint/2010/main" val="1668363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DBCDF-BDE4-A44D-80BB-517D99554191}" type="datetimeFigureOut">
              <a:rPr lang="en-US" smtClean="0"/>
              <a:t>02/04/2014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7DFC8-3E1F-0E4E-A227-3AE116DAA412}" type="slidenum">
              <a:rPr lang="en-US" smtClean="0"/>
              <a:t>‹#›</a:t>
            </a:fld>
            <a:endParaRPr lang="en-US"/>
          </a:p>
        </p:txBody>
      </p:sp>
    </p:spTree>
    <p:extLst>
      <p:ext uri="{BB962C8B-B14F-4D97-AF65-F5344CB8AC3E}">
        <p14:creationId xmlns:p14="http://schemas.microsoft.com/office/powerpoint/2010/main" val="34525467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2</a:t>
            </a:fld>
            <a:endParaRPr lang="en-US"/>
          </a:p>
        </p:txBody>
      </p:sp>
    </p:spTree>
    <p:extLst>
      <p:ext uri="{BB962C8B-B14F-4D97-AF65-F5344CB8AC3E}">
        <p14:creationId xmlns:p14="http://schemas.microsoft.com/office/powerpoint/2010/main" val="336931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 the average percentage of projects with active sponsors has remained flat: for the past three years, organizations report that less than two in three projects have actively engaged sponsors (Figure 8). </a:t>
            </a:r>
          </a:p>
          <a:p>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24</a:t>
            </a:fld>
            <a:endParaRPr lang="en-US"/>
          </a:p>
        </p:txBody>
      </p:sp>
    </p:spTree>
    <p:extLst>
      <p:ext uri="{BB962C8B-B14F-4D97-AF65-F5344CB8AC3E}">
        <p14:creationId xmlns:p14="http://schemas.microsoft.com/office/powerpoint/2010/main" val="293879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past several years, our Pulse research has confirmed that organizations can clearly benefit from maturing their project, program</a:t>
            </a:r>
            <a:br>
              <a:rPr lang="en-US" dirty="0" smtClean="0"/>
            </a:br>
            <a:r>
              <a:rPr lang="en-US" dirty="0" smtClean="0"/>
              <a:t>and portfolio management processes</a:t>
            </a:r>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25</a:t>
            </a:fld>
            <a:endParaRPr lang="en-US"/>
          </a:p>
        </p:txBody>
      </p:sp>
    </p:spTree>
    <p:extLst>
      <p:ext uri="{BB962C8B-B14F-4D97-AF65-F5344CB8AC3E}">
        <p14:creationId xmlns:p14="http://schemas.microsoft.com/office/powerpoint/2010/main" val="304094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pages</a:t>
            </a:r>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27</a:t>
            </a:fld>
            <a:endParaRPr lang="en-US"/>
          </a:p>
        </p:txBody>
      </p:sp>
    </p:spTree>
    <p:extLst>
      <p:ext uri="{BB962C8B-B14F-4D97-AF65-F5344CB8AC3E}">
        <p14:creationId xmlns:p14="http://schemas.microsoft.com/office/powerpoint/2010/main" val="221272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pages</a:t>
            </a:r>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5</a:t>
            </a:fld>
            <a:endParaRPr lang="en-US"/>
          </a:p>
        </p:txBody>
      </p:sp>
    </p:spTree>
    <p:extLst>
      <p:ext uri="{BB962C8B-B14F-4D97-AF65-F5344CB8AC3E}">
        <p14:creationId xmlns:p14="http://schemas.microsoft.com/office/powerpoint/2010/main" val="221272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gap demonstrates a lack of understanding among organization executives that all strategic change happens through projects and programs.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Consequently, only 56 percent of strategic initiatives meet their original goals and business intent. </a:t>
            </a:r>
          </a:p>
          <a:p>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6</a:t>
            </a:fld>
            <a:endParaRPr lang="en-US"/>
          </a:p>
        </p:txBody>
      </p:sp>
    </p:spTree>
    <p:extLst>
      <p:ext uri="{BB962C8B-B14F-4D97-AF65-F5344CB8AC3E}">
        <p14:creationId xmlns:p14="http://schemas.microsoft.com/office/powerpoint/2010/main" val="168905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top consultancies – IBM, PwC and McKinsey been saying that programs, portfolios &amp; strategic initiatives – must be aligned to the strategy of the organisation to achieve success.</a:t>
            </a:r>
          </a:p>
          <a:p>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8</a:t>
            </a:fld>
            <a:endParaRPr lang="en-US"/>
          </a:p>
        </p:txBody>
      </p:sp>
    </p:spTree>
    <p:extLst>
      <p:ext uri="{BB962C8B-B14F-4D97-AF65-F5344CB8AC3E}">
        <p14:creationId xmlns:p14="http://schemas.microsoft.com/office/powerpoint/2010/main" val="237100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difference in success results in high-performing organizations wasting nearly 12 times less than low performers</a:t>
            </a:r>
          </a:p>
          <a:p>
            <a:endParaRPr lang="en-US" sz="1200" dirty="0" smtClean="0"/>
          </a:p>
          <a:p>
            <a:r>
              <a:rPr lang="en-US" sz="1200" dirty="0" smtClean="0"/>
              <a:t>But on average organizations report that three of five projects are not aligned to strategy.</a:t>
            </a:r>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10</a:t>
            </a:fld>
            <a:endParaRPr lang="en-US"/>
          </a:p>
        </p:txBody>
      </p:sp>
    </p:spTree>
    <p:extLst>
      <p:ext uri="{BB962C8B-B14F-4D97-AF65-F5344CB8AC3E}">
        <p14:creationId xmlns:p14="http://schemas.microsoft.com/office/powerpoint/2010/main" val="317606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High performers successfully complete more projects. They are more flexible and waste fewer dollars. </a:t>
            </a:r>
            <a:endParaRPr lang="en-US" sz="1200" dirty="0" smtClean="0">
              <a:effectLst/>
            </a:endParaRPr>
          </a:p>
          <a:p>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12</a:t>
            </a:fld>
            <a:endParaRPr lang="en-US"/>
          </a:p>
        </p:txBody>
      </p:sp>
    </p:spTree>
    <p:extLst>
      <p:ext uri="{BB962C8B-B14F-4D97-AF65-F5344CB8AC3E}">
        <p14:creationId xmlns:p14="http://schemas.microsoft.com/office/powerpoint/2010/main" val="47146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F77DFC8-3E1F-0E4E-A227-3AE116DAA412}" type="slidenum">
              <a:rPr lang="en-US" smtClean="0"/>
              <a:t>14</a:t>
            </a:fld>
            <a:endParaRPr lang="en-US"/>
          </a:p>
        </p:txBody>
      </p:sp>
    </p:spTree>
    <p:extLst>
      <p:ext uri="{BB962C8B-B14F-4D97-AF65-F5344CB8AC3E}">
        <p14:creationId xmlns:p14="http://schemas.microsoft.com/office/powerpoint/2010/main" val="4210696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These findings suggest that improved organizational agility is essential to effectively adapt to this shift in shaping strategy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Signs of cautious optimism so now is the time for organizations to regroup, assess and position themselves to increase performance</a:t>
            </a:r>
          </a:p>
          <a:p>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19</a:t>
            </a:fld>
            <a:endParaRPr lang="en-US"/>
          </a:p>
        </p:txBody>
      </p:sp>
    </p:spTree>
    <p:extLst>
      <p:ext uri="{BB962C8B-B14F-4D97-AF65-F5344CB8AC3E}">
        <p14:creationId xmlns:p14="http://schemas.microsoft.com/office/powerpoint/2010/main" val="224378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a:t>
            </a:r>
            <a:r>
              <a:rPr lang="en-US" baseline="0" dirty="0" smtClean="0"/>
              <a:t> people through change</a:t>
            </a:r>
          </a:p>
          <a:p>
            <a:r>
              <a:rPr lang="en-US" baseline="0" dirty="0" smtClean="0"/>
              <a:t>Executive sponsors</a:t>
            </a:r>
          </a:p>
          <a:p>
            <a:endParaRPr lang="en-US" baseline="0" dirty="0" smtClean="0"/>
          </a:p>
          <a:p>
            <a:r>
              <a:rPr lang="en-US" baseline="0" dirty="0" smtClean="0"/>
              <a:t>Contract &amp; outsourced PM’s likely to increase in from 20% in 2013 to  26% 2014</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77DFC8-3E1F-0E4E-A227-3AE116DAA412}" type="slidenum">
              <a:rPr lang="en-US" smtClean="0"/>
              <a:t>23</a:t>
            </a:fld>
            <a:endParaRPr lang="en-US"/>
          </a:p>
        </p:txBody>
      </p:sp>
    </p:spTree>
    <p:extLst>
      <p:ext uri="{BB962C8B-B14F-4D97-AF65-F5344CB8AC3E}">
        <p14:creationId xmlns:p14="http://schemas.microsoft.com/office/powerpoint/2010/main" val="203692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50126A2-6552-E14F-A020-959D458840BF}"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128417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0126A2-6552-E14F-A020-959D458840BF}"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206798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0126A2-6552-E14F-A020-959D458840BF}"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242557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0126A2-6552-E14F-A020-959D458840BF}"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359243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50126A2-6552-E14F-A020-959D458840BF}"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90943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50126A2-6552-E14F-A020-959D458840BF}"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419196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50126A2-6552-E14F-A020-959D458840BF}" type="datetimeFigureOut">
              <a:rPr lang="en-US" smtClean="0"/>
              <a:t>02/04/2014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128358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50126A2-6552-E14F-A020-959D458840BF}" type="datetimeFigureOut">
              <a:rPr lang="en-US" smtClean="0"/>
              <a:t>02/04/2014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192346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126A2-6552-E14F-A020-959D458840BF}" type="datetimeFigureOut">
              <a:rPr lang="en-US" smtClean="0"/>
              <a:t>02/04/2014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270055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0126A2-6552-E14F-A020-959D458840BF}"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233535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0126A2-6552-E14F-A020-959D458840BF}"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32FC6-6A14-704F-8129-65264F40E516}" type="slidenum">
              <a:rPr lang="en-US" smtClean="0"/>
              <a:t>‹#›</a:t>
            </a:fld>
            <a:endParaRPr lang="en-US"/>
          </a:p>
        </p:txBody>
      </p:sp>
    </p:spTree>
    <p:extLst>
      <p:ext uri="{BB962C8B-B14F-4D97-AF65-F5344CB8AC3E}">
        <p14:creationId xmlns:p14="http://schemas.microsoft.com/office/powerpoint/2010/main" val="194835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126A2-6552-E14F-A020-959D458840BF}" type="datetimeFigureOut">
              <a:rPr lang="en-US" smtClean="0"/>
              <a:t>02/04/2014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32FC6-6A14-704F-8129-65264F40E516}" type="slidenum">
              <a:rPr lang="en-US" smtClean="0"/>
              <a:t>‹#›</a:t>
            </a:fld>
            <a:endParaRPr lang="en-US"/>
          </a:p>
        </p:txBody>
      </p:sp>
    </p:spTree>
    <p:extLst>
      <p:ext uri="{BB962C8B-B14F-4D97-AF65-F5344CB8AC3E}">
        <p14:creationId xmlns:p14="http://schemas.microsoft.com/office/powerpoint/2010/main" val="245501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27 at 20.52.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625" y="1650999"/>
            <a:ext cx="4111625" cy="5207001"/>
          </a:xfrm>
          <a:prstGeom prst="rect">
            <a:avLst/>
          </a:prstGeom>
        </p:spPr>
      </p:pic>
      <p:sp>
        <p:nvSpPr>
          <p:cNvPr id="2" name="TextBox 1"/>
          <p:cNvSpPr txBox="1"/>
          <p:nvPr/>
        </p:nvSpPr>
        <p:spPr>
          <a:xfrm>
            <a:off x="0" y="53795"/>
            <a:ext cx="9144000" cy="1631216"/>
          </a:xfrm>
          <a:prstGeom prst="rect">
            <a:avLst/>
          </a:prstGeom>
          <a:noFill/>
        </p:spPr>
        <p:txBody>
          <a:bodyPr wrap="square" rtlCol="0">
            <a:spAutoFit/>
          </a:bodyPr>
          <a:lstStyle/>
          <a:p>
            <a:pPr algn="ctr"/>
            <a:r>
              <a:rPr lang="en-US" sz="3600" dirty="0" smtClean="0"/>
              <a:t>PMI-AGC Bahrain Presentation </a:t>
            </a:r>
          </a:p>
          <a:p>
            <a:pPr algn="ctr"/>
            <a:r>
              <a:rPr lang="en-US" sz="3600" dirty="0" smtClean="0"/>
              <a:t>by Saira Karim</a:t>
            </a:r>
          </a:p>
          <a:p>
            <a:pPr algn="ctr"/>
            <a:r>
              <a:rPr lang="en-US" sz="2800" dirty="0" smtClean="0"/>
              <a:t>April 2014 </a:t>
            </a:r>
            <a:endParaRPr lang="en-US" sz="2800" dirty="0"/>
          </a:p>
        </p:txBody>
      </p:sp>
    </p:spTree>
    <p:extLst>
      <p:ext uri="{BB962C8B-B14F-4D97-AF65-F5344CB8AC3E}">
        <p14:creationId xmlns:p14="http://schemas.microsoft.com/office/powerpoint/2010/main" val="93478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1" y="2831162"/>
            <a:ext cx="8992385" cy="4026838"/>
          </a:xfrm>
        </p:spPr>
        <p:txBody>
          <a:bodyPr>
            <a:noAutofit/>
          </a:bodyPr>
          <a:lstStyle/>
          <a:p>
            <a:r>
              <a:rPr lang="en-US" sz="2400" dirty="0" smtClean="0"/>
              <a:t>High</a:t>
            </a:r>
            <a:r>
              <a:rPr lang="en-US" sz="2400" dirty="0"/>
              <a:t>-performing organizations successfully complete </a:t>
            </a:r>
            <a:r>
              <a:rPr lang="en-US" sz="2400" dirty="0" smtClean="0"/>
              <a:t>89% </a:t>
            </a:r>
            <a:r>
              <a:rPr lang="en-US" sz="2400" dirty="0"/>
              <a:t>of their projects, while low performers complete only </a:t>
            </a:r>
            <a:r>
              <a:rPr lang="en-US" sz="2400" dirty="0" smtClean="0"/>
              <a:t>36% </a:t>
            </a:r>
            <a:r>
              <a:rPr lang="en-US" sz="2400" dirty="0"/>
              <a:t>successfully. </a:t>
            </a:r>
            <a:endParaRPr lang="en-US" sz="2400" dirty="0" smtClean="0"/>
          </a:p>
          <a:p>
            <a:pPr marL="0" indent="0">
              <a:buNone/>
            </a:pPr>
            <a:endParaRPr lang="en-US" sz="2400" dirty="0" smtClean="0"/>
          </a:p>
          <a:p>
            <a:pPr marL="0" indent="0">
              <a:buNone/>
            </a:pPr>
            <a:endParaRPr lang="en-US" sz="2400" dirty="0"/>
          </a:p>
          <a:p>
            <a:r>
              <a:rPr lang="en-US" sz="2400" dirty="0"/>
              <a:t>Projects and programs that are aligned to an organization’s strategy are completed successfully more often than projects that </a:t>
            </a:r>
            <a:r>
              <a:rPr lang="en-US" sz="2400" dirty="0" smtClean="0"/>
              <a:t>are not. </a:t>
            </a:r>
            <a:r>
              <a:rPr lang="en-US" sz="2400" dirty="0"/>
              <a:t>PMI’s earlier research reported that </a:t>
            </a:r>
            <a:r>
              <a:rPr lang="en-US" sz="2400" u="sng" dirty="0"/>
              <a:t>aligning projects </a:t>
            </a:r>
            <a:r>
              <a:rPr lang="en-US" sz="2400" dirty="0"/>
              <a:t>with </a:t>
            </a:r>
            <a:r>
              <a:rPr lang="en-US" sz="2400" u="sng" dirty="0"/>
              <a:t>strategic objectives</a:t>
            </a:r>
            <a:r>
              <a:rPr lang="en-US" sz="2400" dirty="0"/>
              <a:t> has the greatest potential to add </a:t>
            </a:r>
            <a:r>
              <a:rPr lang="en-US" sz="2400" u="sng" dirty="0"/>
              <a:t>value</a:t>
            </a:r>
            <a:r>
              <a:rPr lang="en-US" sz="2400" dirty="0"/>
              <a:t> to an </a:t>
            </a:r>
            <a:r>
              <a:rPr lang="en-US" sz="2400" dirty="0" smtClean="0"/>
              <a:t>organization.</a:t>
            </a:r>
            <a:r>
              <a:rPr lang="en-US" sz="2400" i="1" dirty="0" smtClean="0"/>
              <a:t> </a:t>
            </a:r>
            <a:r>
              <a:rPr lang="en-US" sz="2400" dirty="0" smtClean="0"/>
              <a:t>  </a:t>
            </a:r>
            <a:endParaRPr lang="en-US" sz="2400" dirty="0"/>
          </a:p>
        </p:txBody>
      </p:sp>
      <p:sp>
        <p:nvSpPr>
          <p:cNvPr id="8" name="Rectangle 7"/>
          <p:cNvSpPr/>
          <p:nvPr/>
        </p:nvSpPr>
        <p:spPr>
          <a:xfrm>
            <a:off x="2237207" y="484386"/>
            <a:ext cx="6734924" cy="1384995"/>
          </a:xfrm>
          <a:prstGeom prst="rect">
            <a:avLst/>
          </a:prstGeom>
        </p:spPr>
        <p:txBody>
          <a:bodyPr wrap="square">
            <a:spAutoFit/>
          </a:bodyPr>
          <a:lstStyle/>
          <a:p>
            <a:pPr algn="ctr"/>
            <a:r>
              <a:rPr lang="en-US" sz="2800" dirty="0" smtClean="0"/>
              <a:t>“</a:t>
            </a:r>
            <a:r>
              <a:rPr lang="en-US" sz="2800" b="1" dirty="0" smtClean="0"/>
              <a:t>Strategy </a:t>
            </a:r>
            <a:r>
              <a:rPr lang="en-US" sz="2800" b="1" dirty="0"/>
              <a:t>is important </a:t>
            </a:r>
            <a:r>
              <a:rPr lang="en-US" sz="2800" b="1" dirty="0" smtClean="0"/>
              <a:t>but </a:t>
            </a:r>
            <a:r>
              <a:rPr lang="en-US" sz="2800" b="1" dirty="0"/>
              <a:t>results are only delivered through </a:t>
            </a:r>
            <a:r>
              <a:rPr lang="en-US" sz="2800" b="1" dirty="0" smtClean="0"/>
              <a:t>execution”</a:t>
            </a:r>
          </a:p>
          <a:p>
            <a:pPr algn="ctr"/>
            <a:r>
              <a:rPr lang="en-US" sz="2800" b="1" dirty="0" smtClean="0"/>
              <a:t>Saira Karim</a:t>
            </a:r>
            <a:endParaRPr lang="en-US" sz="2800" b="1" dirty="0"/>
          </a:p>
        </p:txBody>
      </p:sp>
      <p:pic>
        <p:nvPicPr>
          <p:cNvPr id="10" name="Picture 9"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1" y="16895"/>
            <a:ext cx="1686505" cy="2406487"/>
          </a:xfrm>
          <a:prstGeom prst="rect">
            <a:avLst/>
          </a:prstGeom>
        </p:spPr>
      </p:pic>
    </p:spTree>
    <p:extLst>
      <p:ext uri="{BB962C8B-B14F-4D97-AF65-F5344CB8AC3E}">
        <p14:creationId xmlns:p14="http://schemas.microsoft.com/office/powerpoint/2010/main" val="29315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5" y="1800902"/>
            <a:ext cx="9062435" cy="2195349"/>
          </a:xfrm>
        </p:spPr>
        <p:txBody>
          <a:bodyPr>
            <a:normAutofit fontScale="90000"/>
          </a:bodyPr>
          <a:lstStyle/>
          <a:p>
            <a:r>
              <a:rPr lang="en-US" dirty="0" smtClean="0"/>
              <a:t>Question: </a:t>
            </a:r>
            <a:br>
              <a:rPr lang="en-US" dirty="0" smtClean="0"/>
            </a:br>
            <a:r>
              <a:rPr lang="en-US" dirty="0" smtClean="0"/>
              <a:t>What practices can we focus on to improve value &amp; competitive advantage?</a:t>
            </a:r>
            <a:endParaRPr lang="en-US" dirty="0"/>
          </a:p>
        </p:txBody>
      </p:sp>
    </p:spTree>
    <p:extLst>
      <p:ext uri="{BB962C8B-B14F-4D97-AF65-F5344CB8AC3E}">
        <p14:creationId xmlns:p14="http://schemas.microsoft.com/office/powerpoint/2010/main" val="1213884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949" y="98451"/>
            <a:ext cx="7317531" cy="2597123"/>
          </a:xfrm>
        </p:spPr>
        <p:txBody>
          <a:bodyPr>
            <a:normAutofit/>
          </a:bodyPr>
          <a:lstStyle/>
          <a:p>
            <a:r>
              <a:rPr lang="en-US" sz="3600" b="1" dirty="0" smtClean="0"/>
              <a:t>This report highlights </a:t>
            </a:r>
            <a:r>
              <a:rPr lang="en-US" sz="3600" b="1" dirty="0"/>
              <a:t>key practices that maximize organizational value. </a:t>
            </a:r>
            <a:r>
              <a:rPr lang="en-US" sz="3600" dirty="0"/>
              <a:t/>
            </a:r>
            <a:br>
              <a:rPr lang="en-US" sz="3600" dirty="0"/>
            </a:br>
            <a:endParaRPr lang="en-US" sz="3600" dirty="0"/>
          </a:p>
        </p:txBody>
      </p:sp>
      <p:sp>
        <p:nvSpPr>
          <p:cNvPr id="3" name="Content Placeholder 2"/>
          <p:cNvSpPr>
            <a:spLocks noGrp="1"/>
          </p:cNvSpPr>
          <p:nvPr>
            <p:ph idx="1"/>
          </p:nvPr>
        </p:nvSpPr>
        <p:spPr>
          <a:xfrm>
            <a:off x="151477" y="3068402"/>
            <a:ext cx="8809001" cy="3188122"/>
          </a:xfrm>
        </p:spPr>
        <p:txBody>
          <a:bodyPr>
            <a:normAutofit/>
          </a:bodyPr>
          <a:lstStyle/>
          <a:p>
            <a:pPr>
              <a:lnSpc>
                <a:spcPct val="130000"/>
              </a:lnSpc>
            </a:pPr>
            <a:r>
              <a:rPr lang="en-US" sz="2800" dirty="0" smtClean="0"/>
              <a:t>Mature </a:t>
            </a:r>
            <a:r>
              <a:rPr lang="en-US" sz="2800" dirty="0"/>
              <a:t>project management </a:t>
            </a:r>
            <a:r>
              <a:rPr lang="en-US" sz="2800" dirty="0" smtClean="0"/>
              <a:t>capabilities</a:t>
            </a:r>
          </a:p>
          <a:p>
            <a:pPr>
              <a:lnSpc>
                <a:spcPct val="130000"/>
              </a:lnSpc>
            </a:pPr>
            <a:r>
              <a:rPr lang="en-US" sz="2800" dirty="0" smtClean="0"/>
              <a:t>Focus </a:t>
            </a:r>
            <a:r>
              <a:rPr lang="en-US" sz="2800" dirty="0"/>
              <a:t>on talent </a:t>
            </a:r>
            <a:endParaRPr lang="en-US" sz="2800" dirty="0" smtClean="0"/>
          </a:p>
          <a:p>
            <a:pPr>
              <a:lnSpc>
                <a:spcPct val="130000"/>
              </a:lnSpc>
            </a:pPr>
            <a:r>
              <a:rPr lang="en-US" sz="2800" dirty="0"/>
              <a:t>C</a:t>
            </a:r>
            <a:r>
              <a:rPr lang="en-US" sz="2800" dirty="0" smtClean="0"/>
              <a:t>hange management </a:t>
            </a:r>
          </a:p>
          <a:p>
            <a:pPr>
              <a:lnSpc>
                <a:spcPct val="130000"/>
              </a:lnSpc>
            </a:pPr>
            <a:r>
              <a:rPr lang="en-US" sz="2800" dirty="0" smtClean="0"/>
              <a:t>Insist </a:t>
            </a:r>
            <a:r>
              <a:rPr lang="en-US" sz="2800" dirty="0"/>
              <a:t>on a benefits realization </a:t>
            </a:r>
            <a:r>
              <a:rPr lang="en-US" sz="2800" dirty="0" smtClean="0"/>
              <a:t>review. </a:t>
            </a:r>
          </a:p>
        </p:txBody>
      </p:sp>
      <p:pic>
        <p:nvPicPr>
          <p:cNvPr id="6" name="Picture 5"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1" y="16895"/>
            <a:ext cx="1686505" cy="2406487"/>
          </a:xfrm>
          <a:prstGeom prst="rect">
            <a:avLst/>
          </a:prstGeom>
        </p:spPr>
      </p:pic>
    </p:spTree>
    <p:extLst>
      <p:ext uri="{BB962C8B-B14F-4D97-AF65-F5344CB8AC3E}">
        <p14:creationId xmlns:p14="http://schemas.microsoft.com/office/powerpoint/2010/main" val="1329916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3573"/>
            <a:ext cx="9144000" cy="1386456"/>
          </a:xfrm>
        </p:spPr>
        <p:txBody>
          <a:bodyPr>
            <a:normAutofit/>
          </a:bodyPr>
          <a:lstStyle/>
          <a:p>
            <a:r>
              <a:rPr lang="en-US" dirty="0" smtClean="0"/>
              <a:t>The wide Chasm</a:t>
            </a:r>
            <a:endParaRPr lang="en-US" dirty="0"/>
          </a:p>
        </p:txBody>
      </p:sp>
    </p:spTree>
    <p:extLst>
      <p:ext uri="{BB962C8B-B14F-4D97-AF65-F5344CB8AC3E}">
        <p14:creationId xmlns:p14="http://schemas.microsoft.com/office/powerpoint/2010/main" val="205555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738" y="3916711"/>
            <a:ext cx="8809002" cy="1860111"/>
          </a:xfrm>
        </p:spPr>
        <p:txBody>
          <a:bodyPr>
            <a:normAutofit/>
          </a:bodyPr>
          <a:lstStyle/>
          <a:p>
            <a:pPr marL="0" indent="0">
              <a:buNone/>
            </a:pPr>
            <a:r>
              <a:rPr lang="en-US" dirty="0"/>
              <a:t>PMI’s 2014 </a:t>
            </a:r>
            <a:r>
              <a:rPr lang="en-US" i="1" dirty="0"/>
              <a:t>Pulse of the Profession </a:t>
            </a:r>
            <a:r>
              <a:rPr lang="en-US" dirty="0"/>
              <a:t>research shows that organizations </a:t>
            </a:r>
            <a:r>
              <a:rPr lang="en-US" dirty="0" smtClean="0"/>
              <a:t>face a </a:t>
            </a:r>
            <a:r>
              <a:rPr lang="en-US" dirty="0"/>
              <a:t>wide chasm between their actual state and the state of </a:t>
            </a:r>
            <a:r>
              <a:rPr lang="en-US" dirty="0" smtClean="0"/>
              <a:t>success. </a:t>
            </a:r>
          </a:p>
        </p:txBody>
      </p:sp>
      <p:sp>
        <p:nvSpPr>
          <p:cNvPr id="6" name="Rectangle 5"/>
          <p:cNvSpPr/>
          <p:nvPr/>
        </p:nvSpPr>
        <p:spPr>
          <a:xfrm>
            <a:off x="1468168" y="206076"/>
            <a:ext cx="7550571" cy="2308324"/>
          </a:xfrm>
          <a:prstGeom prst="rect">
            <a:avLst/>
          </a:prstGeom>
        </p:spPr>
        <p:txBody>
          <a:bodyPr wrap="square">
            <a:spAutoFit/>
          </a:bodyPr>
          <a:lstStyle/>
          <a:p>
            <a:pPr marL="457200" indent="-457200" algn="ctr"/>
            <a:r>
              <a:rPr lang="en-US" sz="3600" b="1" dirty="0"/>
              <a:t>“Organizations lose an average of $109 million for every $1 billion spent on projects” </a:t>
            </a:r>
            <a:endParaRPr lang="en-US" sz="3600" b="1" dirty="0" smtClean="0"/>
          </a:p>
          <a:p>
            <a:pPr marL="457200" indent="-457200" algn="ctr"/>
            <a:r>
              <a:rPr lang="en-US" sz="3600" b="1" dirty="0" smtClean="0"/>
              <a:t>(Figure 1)</a:t>
            </a:r>
            <a:endParaRPr lang="en-US" sz="3600" b="1" dirty="0"/>
          </a:p>
        </p:txBody>
      </p:sp>
      <p:pic>
        <p:nvPicPr>
          <p:cNvPr id="8" name="Picture 7"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5"/>
            <a:ext cx="1465116" cy="2173471"/>
          </a:xfrm>
          <a:prstGeom prst="rect">
            <a:avLst/>
          </a:prstGeom>
        </p:spPr>
      </p:pic>
    </p:spTree>
    <p:extLst>
      <p:ext uri="{BB962C8B-B14F-4D97-AF65-F5344CB8AC3E}">
        <p14:creationId xmlns:p14="http://schemas.microsoft.com/office/powerpoint/2010/main" val="406544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1558302"/>
              </p:ext>
            </p:extLst>
          </p:nvPr>
        </p:nvGraphicFramePr>
        <p:xfrm>
          <a:off x="61312" y="885466"/>
          <a:ext cx="9062435" cy="518464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1565" y="6211669"/>
            <a:ext cx="9062433" cy="646331"/>
          </a:xfrm>
          <a:prstGeom prst="rect">
            <a:avLst/>
          </a:prstGeom>
        </p:spPr>
        <p:txBody>
          <a:bodyPr wrap="square">
            <a:spAutoFit/>
          </a:bodyPr>
          <a:lstStyle/>
          <a:p>
            <a:r>
              <a:rPr lang="en-GB" dirty="0" smtClean="0"/>
              <a:t>Metric: $lost </a:t>
            </a:r>
          </a:p>
          <a:p>
            <a:r>
              <a:rPr lang="en-GB" dirty="0" smtClean="0"/>
              <a:t>= average </a:t>
            </a:r>
            <a:r>
              <a:rPr lang="en-GB" dirty="0"/>
              <a:t>% of projects not meeting goals X </a:t>
            </a:r>
            <a:r>
              <a:rPr lang="en-GB" dirty="0" smtClean="0"/>
              <a:t>average </a:t>
            </a:r>
            <a:r>
              <a:rPr lang="en-GB" dirty="0"/>
              <a:t>% of project budget lost if project </a:t>
            </a:r>
            <a:r>
              <a:rPr lang="en-GB" dirty="0" smtClean="0"/>
              <a:t>fails.</a:t>
            </a:r>
            <a:endParaRPr lang="en-GB" dirty="0"/>
          </a:p>
        </p:txBody>
      </p:sp>
      <p:pic>
        <p:nvPicPr>
          <p:cNvPr id="7" name="Picture 6"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6"/>
            <a:ext cx="1348594" cy="2068612"/>
          </a:xfrm>
          <a:prstGeom prst="rect">
            <a:avLst/>
          </a:prstGeom>
        </p:spPr>
      </p:pic>
      <p:sp>
        <p:nvSpPr>
          <p:cNvPr id="8" name="TextBox 7"/>
          <p:cNvSpPr txBox="1"/>
          <p:nvPr/>
        </p:nvSpPr>
        <p:spPr>
          <a:xfrm>
            <a:off x="4872173" y="3780372"/>
            <a:ext cx="4334589" cy="338554"/>
          </a:xfrm>
          <a:prstGeom prst="rect">
            <a:avLst/>
          </a:prstGeom>
          <a:noFill/>
        </p:spPr>
        <p:txBody>
          <a:bodyPr wrap="square" rtlCol="0">
            <a:spAutoFit/>
          </a:bodyPr>
          <a:lstStyle/>
          <a:p>
            <a:r>
              <a:rPr lang="en-US" sz="1600" dirty="0" smtClean="0"/>
              <a:t>Declining focus on training / development of PM’s</a:t>
            </a:r>
            <a:endParaRPr lang="en-US" sz="1600" dirty="0"/>
          </a:p>
        </p:txBody>
      </p:sp>
      <p:sp>
        <p:nvSpPr>
          <p:cNvPr id="10" name="Rectangle 9"/>
          <p:cNvSpPr/>
          <p:nvPr/>
        </p:nvSpPr>
        <p:spPr>
          <a:xfrm>
            <a:off x="4872173" y="4880913"/>
            <a:ext cx="4148191" cy="338554"/>
          </a:xfrm>
          <a:prstGeom prst="rect">
            <a:avLst/>
          </a:prstGeom>
        </p:spPr>
        <p:txBody>
          <a:bodyPr wrap="none">
            <a:spAutoFit/>
          </a:bodyPr>
          <a:lstStyle/>
          <a:p>
            <a:r>
              <a:rPr lang="en-GB" sz="1600" dirty="0" smtClean="0"/>
              <a:t>Shift </a:t>
            </a:r>
            <a:r>
              <a:rPr lang="en-GB" sz="1600" dirty="0"/>
              <a:t>in role of </a:t>
            </a:r>
            <a:r>
              <a:rPr lang="en-GB" sz="1600" dirty="0" smtClean="0"/>
              <a:t>PMO’s </a:t>
            </a:r>
            <a:r>
              <a:rPr lang="en-GB" sz="1600" dirty="0"/>
              <a:t>to become more strategic</a:t>
            </a:r>
          </a:p>
        </p:txBody>
      </p:sp>
    </p:spTree>
    <p:extLst>
      <p:ext uri="{BB962C8B-B14F-4D97-AF65-F5344CB8AC3E}">
        <p14:creationId xmlns:p14="http://schemas.microsoft.com/office/powerpoint/2010/main" val="170946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Agility</a:t>
            </a:r>
          </a:p>
        </p:txBody>
      </p:sp>
      <p:pic>
        <p:nvPicPr>
          <p:cNvPr id="4" name="Picture 3"/>
          <p:cNvPicPr>
            <a:picLocks noChangeAspect="1"/>
          </p:cNvPicPr>
          <p:nvPr/>
        </p:nvPicPr>
        <p:blipFill>
          <a:blip r:embed="rId2"/>
          <a:stretch>
            <a:fillRect/>
          </a:stretch>
        </p:blipFill>
        <p:spPr>
          <a:xfrm>
            <a:off x="885561" y="2493289"/>
            <a:ext cx="7375791" cy="3494541"/>
          </a:xfrm>
          <a:prstGeom prst="rect">
            <a:avLst/>
          </a:prstGeom>
        </p:spPr>
      </p:pic>
    </p:spTree>
    <p:extLst>
      <p:ext uri="{BB962C8B-B14F-4D97-AF65-F5344CB8AC3E}">
        <p14:creationId xmlns:p14="http://schemas.microsoft.com/office/powerpoint/2010/main" val="3037745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312" y="3610755"/>
            <a:ext cx="8957428" cy="2677656"/>
          </a:xfrm>
          <a:prstGeom prst="rect">
            <a:avLst/>
          </a:prstGeom>
        </p:spPr>
        <p:txBody>
          <a:bodyPr wrap="square">
            <a:spAutoFit/>
          </a:bodyPr>
          <a:lstStyle/>
          <a:p>
            <a:r>
              <a:rPr lang="en-US" sz="2800" dirty="0"/>
              <a:t>Organizations that are highly agile, nimble and able to respond quickly to changing market dynamics complete more of their strategic initiatives successfully than slower, less agile organizations. </a:t>
            </a:r>
            <a:endParaRPr lang="en-US" sz="2800" dirty="0" smtClean="0"/>
          </a:p>
          <a:p>
            <a:endParaRPr lang="en-US" sz="2800" dirty="0"/>
          </a:p>
          <a:p>
            <a:r>
              <a:rPr lang="en-US" sz="2800" dirty="0"/>
              <a:t>Only 15% of organizations report high organizational agility</a:t>
            </a:r>
          </a:p>
        </p:txBody>
      </p:sp>
      <p:sp>
        <p:nvSpPr>
          <p:cNvPr id="9" name="Rectangle 8"/>
          <p:cNvSpPr/>
          <p:nvPr/>
        </p:nvSpPr>
        <p:spPr>
          <a:xfrm>
            <a:off x="1642949" y="343120"/>
            <a:ext cx="7375790" cy="2308324"/>
          </a:xfrm>
          <a:prstGeom prst="rect">
            <a:avLst/>
          </a:prstGeom>
        </p:spPr>
        <p:txBody>
          <a:bodyPr wrap="square">
            <a:spAutoFit/>
          </a:bodyPr>
          <a:lstStyle/>
          <a:p>
            <a:pPr algn="ctr"/>
            <a:r>
              <a:rPr lang="en-US" sz="3600" b="1" dirty="0"/>
              <a:t>“The bottom line is that a lack of organizational agility significantly diminishes the success of projects and strategic initiatives”</a:t>
            </a:r>
          </a:p>
        </p:txBody>
      </p:sp>
      <p:pic>
        <p:nvPicPr>
          <p:cNvPr id="11" name="Picture 10" descr="Screen Shot 2014-02-27 at 20.52.47.png"/>
          <p:cNvPicPr>
            <a:picLocks noChangeAspect="1"/>
          </p:cNvPicPr>
          <p:nvPr/>
        </p:nvPicPr>
        <p:blipFill>
          <a:blip r:embed="rId2">
            <a:alphaModFix amt="75000"/>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6"/>
            <a:ext cx="1500072" cy="2196772"/>
          </a:xfrm>
          <a:prstGeom prst="rect">
            <a:avLst/>
          </a:prstGeom>
        </p:spPr>
      </p:pic>
    </p:spTree>
    <p:extLst>
      <p:ext uri="{BB962C8B-B14F-4D97-AF65-F5344CB8AC3E}">
        <p14:creationId xmlns:p14="http://schemas.microsoft.com/office/powerpoint/2010/main" val="1720438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385"/>
            <a:ext cx="9144000" cy="1143000"/>
          </a:xfrm>
        </p:spPr>
        <p:txBody>
          <a:bodyPr/>
          <a:lstStyle/>
          <a:p>
            <a:r>
              <a:rPr lang="en-US" dirty="0" smtClean="0"/>
              <a:t>The strategic alignment imperative</a:t>
            </a:r>
            <a:endParaRPr lang="en-US" dirty="0"/>
          </a:p>
        </p:txBody>
      </p:sp>
      <p:pic>
        <p:nvPicPr>
          <p:cNvPr id="4" name="Picture 3"/>
          <p:cNvPicPr>
            <a:picLocks noChangeAspect="1"/>
          </p:cNvPicPr>
          <p:nvPr/>
        </p:nvPicPr>
        <p:blipFill>
          <a:blip r:embed="rId2"/>
          <a:stretch>
            <a:fillRect/>
          </a:stretch>
        </p:blipFill>
        <p:spPr>
          <a:xfrm>
            <a:off x="1048691" y="2295224"/>
            <a:ext cx="6863097" cy="4398451"/>
          </a:xfrm>
          <a:prstGeom prst="rect">
            <a:avLst/>
          </a:prstGeom>
        </p:spPr>
      </p:pic>
    </p:spTree>
    <p:extLst>
      <p:ext uri="{BB962C8B-B14F-4D97-AF65-F5344CB8AC3E}">
        <p14:creationId xmlns:p14="http://schemas.microsoft.com/office/powerpoint/2010/main" val="3281718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68" y="2470286"/>
            <a:ext cx="5954233" cy="1813168"/>
          </a:xfrm>
        </p:spPr>
        <p:txBody>
          <a:bodyPr>
            <a:normAutofit fontScale="92500" lnSpcReduction="20000"/>
          </a:bodyPr>
          <a:lstStyle/>
          <a:p>
            <a:pPr marL="0" indent="0" algn="ctr">
              <a:buNone/>
            </a:pPr>
            <a:r>
              <a:rPr lang="en-US" sz="2400" dirty="0" smtClean="0"/>
              <a:t>IBM’s </a:t>
            </a:r>
            <a:r>
              <a:rPr lang="en-US" sz="2400" dirty="0"/>
              <a:t>research reveals that in the next three to five years</a:t>
            </a:r>
            <a:r>
              <a:rPr lang="en-US" sz="2400" dirty="0" smtClean="0"/>
              <a:t>, a </a:t>
            </a:r>
            <a:r>
              <a:rPr lang="en-US" sz="2400" dirty="0"/>
              <a:t>growing number of CEOs expect to include customers in every part of their business, and 40 percent more CEOs plan to include customers in their organization’s business strategy development compared to </a:t>
            </a:r>
            <a:r>
              <a:rPr lang="en-US" sz="2400" dirty="0" smtClean="0"/>
              <a:t>today.</a:t>
            </a:r>
          </a:p>
          <a:p>
            <a:pPr algn="ctr"/>
            <a:endParaRPr lang="en-US" dirty="0"/>
          </a:p>
        </p:txBody>
      </p:sp>
      <p:pic>
        <p:nvPicPr>
          <p:cNvPr id="6" name="Picture 5"/>
          <p:cNvPicPr>
            <a:picLocks noChangeAspect="1"/>
          </p:cNvPicPr>
          <p:nvPr/>
        </p:nvPicPr>
        <p:blipFill>
          <a:blip r:embed="rId3"/>
          <a:stretch>
            <a:fillRect/>
          </a:stretch>
        </p:blipFill>
        <p:spPr>
          <a:xfrm>
            <a:off x="5849363" y="83875"/>
            <a:ext cx="3294637" cy="2708542"/>
          </a:xfrm>
          <a:prstGeom prst="rect">
            <a:avLst/>
          </a:prstGeom>
        </p:spPr>
      </p:pic>
      <p:sp>
        <p:nvSpPr>
          <p:cNvPr id="7" name="Rectangle 6"/>
          <p:cNvSpPr/>
          <p:nvPr/>
        </p:nvSpPr>
        <p:spPr>
          <a:xfrm>
            <a:off x="3052" y="4807743"/>
            <a:ext cx="9039132" cy="1692771"/>
          </a:xfrm>
          <a:prstGeom prst="rect">
            <a:avLst/>
          </a:prstGeom>
        </p:spPr>
        <p:txBody>
          <a:bodyPr wrap="square">
            <a:spAutoFit/>
          </a:bodyPr>
          <a:lstStyle/>
          <a:p>
            <a:r>
              <a:rPr lang="en-US" sz="2600" b="1" dirty="0"/>
              <a:t>Customers will have more of a role in shaping business strategy:</a:t>
            </a:r>
          </a:p>
          <a:p>
            <a:pPr marL="457200" indent="-457200">
              <a:buFont typeface="Arial"/>
              <a:buChar char="•"/>
            </a:pPr>
            <a:r>
              <a:rPr lang="en-US" sz="2600" b="1" dirty="0"/>
              <a:t>A shift in addressing customer demands</a:t>
            </a:r>
          </a:p>
          <a:p>
            <a:pPr marL="457200" indent="-457200">
              <a:buFont typeface="Arial"/>
              <a:buChar char="•"/>
            </a:pPr>
            <a:r>
              <a:rPr lang="en-US" sz="2600" b="1" dirty="0"/>
              <a:t>A shift in shaping </a:t>
            </a:r>
            <a:r>
              <a:rPr lang="en-US" sz="2600" b="1" dirty="0" smtClean="0"/>
              <a:t>strategy</a:t>
            </a:r>
          </a:p>
          <a:p>
            <a:pPr marL="457200" indent="-457200">
              <a:buFont typeface="Arial"/>
              <a:buChar char="•"/>
            </a:pPr>
            <a:r>
              <a:rPr lang="en-US" sz="2600" b="1" dirty="0" smtClean="0"/>
              <a:t>A shift in customer expectations</a:t>
            </a:r>
            <a:endParaRPr lang="en-US" sz="2600" b="1" dirty="0"/>
          </a:p>
        </p:txBody>
      </p:sp>
      <p:pic>
        <p:nvPicPr>
          <p:cNvPr id="8" name="Picture 7" descr="Screen Shot 2014-02-27 at 20.52.47.png"/>
          <p:cNvPicPr>
            <a:picLocks noChangeAspect="1"/>
          </p:cNvPicPr>
          <p:nvPr/>
        </p:nvPicPr>
        <p:blipFill>
          <a:blip r:embed="rId4">
            <a:alphaModFix amt="75000"/>
            <a:extLst>
              <a:ext uri="{BEBA8EAE-BF5A-486C-A8C5-ECC9F3942E4B}">
                <a14:imgProps xmlns:a14="http://schemas.microsoft.com/office/drawing/2010/main">
                  <a14:imgLayer r:embed="rId5">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6"/>
            <a:ext cx="1255378" cy="1684133"/>
          </a:xfrm>
          <a:prstGeom prst="rect">
            <a:avLst/>
          </a:prstGeom>
        </p:spPr>
      </p:pic>
    </p:spTree>
    <p:extLst>
      <p:ext uri="{BB962C8B-B14F-4D97-AF65-F5344CB8AC3E}">
        <p14:creationId xmlns:p14="http://schemas.microsoft.com/office/powerpoint/2010/main" val="1370687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1786"/>
            <a:ext cx="9144000" cy="1143000"/>
          </a:xfrm>
        </p:spPr>
        <p:txBody>
          <a:bodyPr>
            <a:normAutofit fontScale="90000"/>
          </a:bodyPr>
          <a:lstStyle/>
          <a:p>
            <a:r>
              <a:rPr lang="en-US" dirty="0" smtClean="0"/>
              <a:t>Importance and relevance of PMI’s Pulse of the Profession reports</a:t>
            </a:r>
            <a:endParaRPr lang="en-US" dirty="0"/>
          </a:p>
        </p:txBody>
      </p:sp>
      <p:sp>
        <p:nvSpPr>
          <p:cNvPr id="3" name="Rectangle 2"/>
          <p:cNvSpPr/>
          <p:nvPr/>
        </p:nvSpPr>
        <p:spPr>
          <a:xfrm>
            <a:off x="104869" y="3444584"/>
            <a:ext cx="9039131" cy="1569660"/>
          </a:xfrm>
          <a:prstGeom prst="rect">
            <a:avLst/>
          </a:prstGeom>
        </p:spPr>
        <p:txBody>
          <a:bodyPr wrap="square">
            <a:spAutoFit/>
          </a:bodyPr>
          <a:lstStyle/>
          <a:p>
            <a:r>
              <a:rPr lang="en-US" sz="3600" baseline="30000" dirty="0"/>
              <a:t>The newest edition of the Pulse features feedback and insights from over 2,500 project management leaders and practitioners across North America; Asia Pacific; Europe, the Middle East, and Africa (EMEA); and Latin America and Caribbean regions.</a:t>
            </a:r>
            <a:endParaRPr lang="en-US" sz="3600" dirty="0"/>
          </a:p>
        </p:txBody>
      </p:sp>
    </p:spTree>
    <p:extLst>
      <p:ext uri="{BB962C8B-B14F-4D97-AF65-F5344CB8AC3E}">
        <p14:creationId xmlns:p14="http://schemas.microsoft.com/office/powerpoint/2010/main" val="1503315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2875"/>
            <a:ext cx="9144000" cy="3095625"/>
          </a:xfrm>
        </p:spPr>
        <p:txBody>
          <a:bodyPr>
            <a:normAutofit fontScale="90000"/>
          </a:bodyPr>
          <a:lstStyle/>
          <a:p>
            <a:r>
              <a:rPr lang="en-US" dirty="0" smtClean="0"/>
              <a:t>Driving organizational success</a:t>
            </a:r>
            <a:br>
              <a:rPr lang="en-US" dirty="0" smtClean="0"/>
            </a:br>
            <a:r>
              <a:rPr lang="en-US" dirty="0"/>
              <a:t/>
            </a:r>
            <a:br>
              <a:rPr lang="en-US" dirty="0"/>
            </a:br>
            <a:r>
              <a:rPr lang="en-US" dirty="0" smtClean="0"/>
              <a:t>*People </a:t>
            </a:r>
            <a:br>
              <a:rPr lang="en-US" dirty="0" smtClean="0"/>
            </a:br>
            <a:r>
              <a:rPr lang="en-US" dirty="0" smtClean="0"/>
              <a:t>*Processes</a:t>
            </a:r>
            <a:br>
              <a:rPr lang="en-US" dirty="0" smtClean="0"/>
            </a:br>
            <a:r>
              <a:rPr lang="en-US" dirty="0" smtClean="0"/>
              <a:t>*Outcomes</a:t>
            </a:r>
            <a:endParaRPr lang="en-US" dirty="0"/>
          </a:p>
        </p:txBody>
      </p:sp>
    </p:spTree>
    <p:extLst>
      <p:ext uri="{BB962C8B-B14F-4D97-AF65-F5344CB8AC3E}">
        <p14:creationId xmlns:p14="http://schemas.microsoft.com/office/powerpoint/2010/main" val="4185285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192" y="171119"/>
            <a:ext cx="7427463" cy="2227846"/>
          </a:xfrm>
        </p:spPr>
        <p:txBody>
          <a:bodyPr>
            <a:noAutofit/>
          </a:bodyPr>
          <a:lstStyle/>
          <a:p>
            <a:pPr marL="0" indent="0" algn="ctr">
              <a:buNone/>
            </a:pPr>
            <a:r>
              <a:rPr lang="en-US" sz="2900" dirty="0"/>
              <a:t>Understanding what </a:t>
            </a:r>
            <a:r>
              <a:rPr lang="en-US" sz="2900" dirty="0" smtClean="0"/>
              <a:t>practices, both </a:t>
            </a:r>
            <a:r>
              <a:rPr lang="en-US" sz="2900" dirty="0"/>
              <a:t>strategic and </a:t>
            </a:r>
            <a:r>
              <a:rPr lang="en-US" sz="2900" dirty="0" smtClean="0"/>
              <a:t>tactical, high</a:t>
            </a:r>
            <a:r>
              <a:rPr lang="en-US" sz="2900" dirty="0"/>
              <a:t>- performing organizations have in place is crucial to improving an organization’s success</a:t>
            </a:r>
            <a:r>
              <a:rPr lang="en-US" sz="2900" dirty="0" smtClean="0"/>
              <a:t>.</a:t>
            </a:r>
          </a:p>
          <a:p>
            <a:pPr marL="0" indent="0" algn="ctr">
              <a:buNone/>
            </a:pPr>
            <a:endParaRPr lang="en-US" sz="2400" dirty="0"/>
          </a:p>
          <a:p>
            <a:pPr marL="0" indent="0" algn="ctr">
              <a:buNone/>
            </a:pPr>
            <a:r>
              <a:rPr lang="en-US" dirty="0" smtClean="0"/>
              <a:t> </a:t>
            </a:r>
          </a:p>
        </p:txBody>
      </p:sp>
      <p:pic>
        <p:nvPicPr>
          <p:cNvPr id="5" name="Picture 4" descr="Screen Shot 2014-02-27 at 20.52.47.png"/>
          <p:cNvPicPr>
            <a:picLocks noChangeAspect="1"/>
          </p:cNvPicPr>
          <p:nvPr/>
        </p:nvPicPr>
        <p:blipFill>
          <a:blip r:embed="rId2">
            <a:alphaModFix amt="75000"/>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6"/>
            <a:ext cx="1232074" cy="1800641"/>
          </a:xfrm>
          <a:prstGeom prst="rect">
            <a:avLst/>
          </a:prstGeom>
        </p:spPr>
      </p:pic>
      <p:pic>
        <p:nvPicPr>
          <p:cNvPr id="6" name="Picture 5"/>
          <p:cNvPicPr>
            <a:picLocks noChangeAspect="1"/>
          </p:cNvPicPr>
          <p:nvPr/>
        </p:nvPicPr>
        <p:blipFill>
          <a:blip r:embed="rId4"/>
          <a:stretch>
            <a:fillRect/>
          </a:stretch>
        </p:blipFill>
        <p:spPr>
          <a:xfrm>
            <a:off x="3052" y="2981349"/>
            <a:ext cx="2854538" cy="3017630"/>
          </a:xfrm>
          <a:prstGeom prst="rect">
            <a:avLst/>
          </a:prstGeom>
        </p:spPr>
      </p:pic>
      <p:pic>
        <p:nvPicPr>
          <p:cNvPr id="7" name="Picture 6"/>
          <p:cNvPicPr>
            <a:picLocks noChangeAspect="1"/>
          </p:cNvPicPr>
          <p:nvPr/>
        </p:nvPicPr>
        <p:blipFill>
          <a:blip r:embed="rId5"/>
          <a:stretch>
            <a:fillRect/>
          </a:stretch>
        </p:blipFill>
        <p:spPr>
          <a:xfrm>
            <a:off x="6132771" y="2981349"/>
            <a:ext cx="3011229" cy="3017630"/>
          </a:xfrm>
          <a:prstGeom prst="rect">
            <a:avLst/>
          </a:prstGeom>
        </p:spPr>
      </p:pic>
      <p:pic>
        <p:nvPicPr>
          <p:cNvPr id="8" name="Picture 7"/>
          <p:cNvPicPr>
            <a:picLocks noChangeAspect="1"/>
          </p:cNvPicPr>
          <p:nvPr/>
        </p:nvPicPr>
        <p:blipFill>
          <a:blip r:embed="rId6"/>
          <a:stretch>
            <a:fillRect/>
          </a:stretch>
        </p:blipFill>
        <p:spPr>
          <a:xfrm>
            <a:off x="3052849" y="2981349"/>
            <a:ext cx="2957159" cy="3017630"/>
          </a:xfrm>
          <a:prstGeom prst="rect">
            <a:avLst/>
          </a:prstGeom>
        </p:spPr>
      </p:pic>
    </p:spTree>
    <p:extLst>
      <p:ext uri="{BB962C8B-B14F-4D97-AF65-F5344CB8AC3E}">
        <p14:creationId xmlns:p14="http://schemas.microsoft.com/office/powerpoint/2010/main" val="1764026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74" y="274638"/>
            <a:ext cx="7445704" cy="1143000"/>
          </a:xfrm>
        </p:spPr>
        <p:txBody>
          <a:bodyPr/>
          <a:lstStyle/>
          <a:p>
            <a:r>
              <a:rPr lang="en-US" dirty="0" smtClean="0"/>
              <a:t>Bridging the wide chasm</a:t>
            </a:r>
            <a:endParaRPr lang="en-US" dirty="0"/>
          </a:p>
        </p:txBody>
      </p:sp>
      <p:sp>
        <p:nvSpPr>
          <p:cNvPr id="3" name="Content Placeholder 2"/>
          <p:cNvSpPr>
            <a:spLocks noGrp="1"/>
          </p:cNvSpPr>
          <p:nvPr>
            <p:ph idx="1"/>
          </p:nvPr>
        </p:nvSpPr>
        <p:spPr>
          <a:xfrm>
            <a:off x="221389" y="2485667"/>
            <a:ext cx="8739089" cy="3875713"/>
          </a:xfrm>
        </p:spPr>
        <p:txBody>
          <a:bodyPr>
            <a:normAutofit fontScale="92500" lnSpcReduction="20000"/>
          </a:bodyPr>
          <a:lstStyle/>
          <a:p>
            <a:pPr marL="0" indent="0">
              <a:lnSpc>
                <a:spcPct val="120000"/>
              </a:lnSpc>
              <a:buNone/>
            </a:pPr>
            <a:r>
              <a:rPr lang="en-US" dirty="0"/>
              <a:t>Along with </a:t>
            </a:r>
            <a:r>
              <a:rPr lang="en-US" u="sng" dirty="0"/>
              <a:t>high alignment </a:t>
            </a:r>
            <a:r>
              <a:rPr lang="en-US" dirty="0"/>
              <a:t>of their projects to </a:t>
            </a:r>
            <a:r>
              <a:rPr lang="en-US" u="sng" dirty="0"/>
              <a:t>organizational strategy </a:t>
            </a:r>
            <a:r>
              <a:rPr lang="en-US" dirty="0"/>
              <a:t>and </a:t>
            </a:r>
            <a:r>
              <a:rPr lang="en-US" u="sng" dirty="0"/>
              <a:t>organizational agility</a:t>
            </a:r>
            <a:r>
              <a:rPr lang="en-US" dirty="0"/>
              <a:t>, high-performing organizations succeed through a strategic focus </a:t>
            </a:r>
            <a:r>
              <a:rPr lang="en-US" dirty="0" smtClean="0"/>
              <a:t>on: </a:t>
            </a:r>
          </a:p>
          <a:p>
            <a:pPr marL="0" indent="0">
              <a:lnSpc>
                <a:spcPct val="120000"/>
              </a:lnSpc>
              <a:buNone/>
            </a:pPr>
            <a:r>
              <a:rPr lang="en-US" b="1" dirty="0" smtClean="0"/>
              <a:t>people</a:t>
            </a:r>
            <a:r>
              <a:rPr lang="en-US" dirty="0"/>
              <a:t>, </a:t>
            </a:r>
            <a:endParaRPr lang="en-US" dirty="0" smtClean="0"/>
          </a:p>
          <a:p>
            <a:pPr marL="0" indent="0">
              <a:lnSpc>
                <a:spcPct val="120000"/>
              </a:lnSpc>
              <a:buNone/>
            </a:pPr>
            <a:r>
              <a:rPr lang="en-US" b="1" dirty="0" smtClean="0"/>
              <a:t>processes </a:t>
            </a:r>
            <a:r>
              <a:rPr lang="en-US" dirty="0"/>
              <a:t>and </a:t>
            </a:r>
            <a:endParaRPr lang="en-US" dirty="0" smtClean="0"/>
          </a:p>
          <a:p>
            <a:pPr marL="0" indent="0">
              <a:lnSpc>
                <a:spcPct val="120000"/>
              </a:lnSpc>
              <a:buNone/>
            </a:pPr>
            <a:r>
              <a:rPr lang="en-US" b="1" dirty="0" smtClean="0"/>
              <a:t>outcomes</a:t>
            </a:r>
            <a:r>
              <a:rPr lang="en-US" dirty="0"/>
              <a:t>. </a:t>
            </a:r>
          </a:p>
        </p:txBody>
      </p:sp>
      <p:pic>
        <p:nvPicPr>
          <p:cNvPr id="4" name="Picture 3" descr="Screen Shot 2014-02-27 at 20.52.47.png"/>
          <p:cNvPicPr>
            <a:picLocks noChangeAspect="1"/>
          </p:cNvPicPr>
          <p:nvPr/>
        </p:nvPicPr>
        <p:blipFill>
          <a:blip r:embed="rId2">
            <a:alphaModFix amt="75000"/>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1" y="16896"/>
            <a:ext cx="1360247" cy="1975406"/>
          </a:xfrm>
          <a:prstGeom prst="rect">
            <a:avLst/>
          </a:prstGeom>
        </p:spPr>
      </p:pic>
    </p:spTree>
    <p:extLst>
      <p:ext uri="{BB962C8B-B14F-4D97-AF65-F5344CB8AC3E}">
        <p14:creationId xmlns:p14="http://schemas.microsoft.com/office/powerpoint/2010/main" val="2740381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36" y="18319"/>
            <a:ext cx="7838963" cy="1581882"/>
          </a:xfrm>
        </p:spPr>
        <p:txBody>
          <a:bodyPr>
            <a:normAutofit fontScale="90000"/>
          </a:bodyPr>
          <a:lstStyle/>
          <a:p>
            <a:r>
              <a:rPr lang="en-US" sz="3800" dirty="0" smtClean="0"/>
              <a:t/>
            </a:r>
            <a:br>
              <a:rPr lang="en-US" sz="3800" dirty="0" smtClean="0"/>
            </a:br>
            <a:r>
              <a:rPr lang="en-US" sz="3800" dirty="0"/>
              <a:t/>
            </a:r>
            <a:br>
              <a:rPr lang="en-US" sz="3800" dirty="0"/>
            </a:br>
            <a:r>
              <a:rPr lang="en-US" sz="3800" dirty="0" smtClean="0"/>
              <a:t>Driving Organizational Success – People</a:t>
            </a:r>
            <a:br>
              <a:rPr lang="en-US" sz="3800" dirty="0" smtClean="0"/>
            </a:br>
            <a:r>
              <a:rPr lang="en-US" sz="3800" dirty="0" smtClean="0"/>
              <a:t/>
            </a:r>
            <a:br>
              <a:rPr lang="en-US" sz="3800" dirty="0" smtClean="0"/>
            </a:br>
            <a:r>
              <a:rPr lang="en-US" sz="3100" b="1" dirty="0"/>
              <a:t>Talent management</a:t>
            </a:r>
            <a:r>
              <a:rPr lang="en-US" sz="9600" b="1" dirty="0"/>
              <a:t/>
            </a:r>
            <a:br>
              <a:rPr lang="en-US" sz="9600" b="1" dirty="0"/>
            </a:br>
            <a:r>
              <a:rPr lang="en-US" sz="3800" dirty="0"/>
              <a:t/>
            </a:r>
            <a:br>
              <a:rPr lang="en-US" sz="3800" dirty="0"/>
            </a:br>
            <a:endParaRPr lang="en-US" sz="3800" dirty="0"/>
          </a:p>
        </p:txBody>
      </p:sp>
      <p:sp>
        <p:nvSpPr>
          <p:cNvPr id="3" name="Content Placeholder 2"/>
          <p:cNvSpPr>
            <a:spLocks noGrp="1"/>
          </p:cNvSpPr>
          <p:nvPr>
            <p:ph idx="1"/>
          </p:nvPr>
        </p:nvSpPr>
        <p:spPr>
          <a:xfrm>
            <a:off x="93217" y="1723714"/>
            <a:ext cx="9050782" cy="5134286"/>
          </a:xfrm>
        </p:spPr>
        <p:txBody>
          <a:bodyPr>
            <a:normAutofit fontScale="25000" lnSpcReduction="20000"/>
          </a:bodyPr>
          <a:lstStyle/>
          <a:p>
            <a:pPr marL="0" indent="0">
              <a:buNone/>
            </a:pPr>
            <a:r>
              <a:rPr lang="en-US" sz="9600" dirty="0" smtClean="0"/>
              <a:t>Problem</a:t>
            </a:r>
          </a:p>
          <a:p>
            <a:pPr marL="0" indent="0">
              <a:buNone/>
            </a:pPr>
            <a:endParaRPr lang="en-US" sz="8800" dirty="0" smtClean="0"/>
          </a:p>
          <a:p>
            <a:pPr marL="0" indent="0">
              <a:buNone/>
            </a:pPr>
            <a:r>
              <a:rPr lang="en-US" sz="9600" dirty="0" smtClean="0"/>
              <a:t>Few </a:t>
            </a:r>
            <a:r>
              <a:rPr lang="en-US" sz="9600" dirty="0"/>
              <a:t>organizations are focusing on knowledge transfer and this might be hampered by the fact that nearly two-thirds of organizations report using outsourced or contract project managers</a:t>
            </a:r>
            <a:r>
              <a:rPr lang="en-US" sz="9600" dirty="0" smtClean="0"/>
              <a:t>.</a:t>
            </a:r>
          </a:p>
          <a:p>
            <a:pPr marL="0" indent="0">
              <a:buNone/>
            </a:pPr>
            <a:endParaRPr lang="en-US" sz="9600" dirty="0" smtClean="0"/>
          </a:p>
          <a:p>
            <a:pPr marL="0" indent="0">
              <a:buNone/>
            </a:pPr>
            <a:r>
              <a:rPr lang="en-US" sz="9600" dirty="0" smtClean="0"/>
              <a:t>PMI’s </a:t>
            </a:r>
            <a:r>
              <a:rPr lang="en-US" sz="9600" dirty="0"/>
              <a:t>Pulse of the Profession In-</a:t>
            </a:r>
            <a:r>
              <a:rPr lang="en-US" sz="9600" dirty="0" smtClean="0"/>
              <a:t>Depth Report: </a:t>
            </a:r>
            <a:r>
              <a:rPr lang="en-US" sz="9600" i="1" dirty="0" smtClean="0"/>
              <a:t>The Competitive Advantage of Effective Talent Management, </a:t>
            </a:r>
            <a:r>
              <a:rPr lang="en-US" sz="9600" dirty="0" smtClean="0"/>
              <a:t>showed </a:t>
            </a:r>
            <a:r>
              <a:rPr lang="en-US" sz="9600" dirty="0"/>
              <a:t>that organizations that align their talent management to strategy have more successful projects and waste fewer project dollars. </a:t>
            </a:r>
            <a:endParaRPr lang="en-US" sz="9600" dirty="0" smtClean="0"/>
          </a:p>
          <a:p>
            <a:pPr marL="0" indent="0">
              <a:buNone/>
            </a:pPr>
            <a:endParaRPr lang="en-US" sz="9600" dirty="0"/>
          </a:p>
          <a:p>
            <a:pPr marL="0" indent="0">
              <a:buNone/>
            </a:pPr>
            <a:r>
              <a:rPr lang="en-US" sz="9600" dirty="0" smtClean="0"/>
              <a:t>“Our research revealed that high-performing organizations are more than twice as likely as their low-performing counterparts to align talent management to organization strategy—a significant competitive advantage”. </a:t>
            </a:r>
          </a:p>
        </p:txBody>
      </p:sp>
      <p:pic>
        <p:nvPicPr>
          <p:cNvPr id="4" name="Picture 3"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7"/>
            <a:ext cx="1232074" cy="1583304"/>
          </a:xfrm>
          <a:prstGeom prst="rect">
            <a:avLst/>
          </a:prstGeom>
        </p:spPr>
      </p:pic>
    </p:spTree>
    <p:extLst>
      <p:ext uri="{BB962C8B-B14F-4D97-AF65-F5344CB8AC3E}">
        <p14:creationId xmlns:p14="http://schemas.microsoft.com/office/powerpoint/2010/main" val="952525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18" y="1730223"/>
            <a:ext cx="8966450" cy="5120157"/>
          </a:xfrm>
        </p:spPr>
        <p:txBody>
          <a:bodyPr>
            <a:normAutofit fontScale="85000" lnSpcReduction="20000"/>
          </a:bodyPr>
          <a:lstStyle/>
          <a:p>
            <a:pPr marL="0" indent="0">
              <a:buNone/>
            </a:pPr>
            <a:r>
              <a:rPr lang="en-US" sz="4000" b="1" dirty="0" smtClean="0"/>
              <a:t>Change Management</a:t>
            </a:r>
          </a:p>
          <a:p>
            <a:endParaRPr lang="en-US" dirty="0"/>
          </a:p>
          <a:p>
            <a:pPr marL="0" indent="0">
              <a:buNone/>
            </a:pPr>
            <a:r>
              <a:rPr lang="en-US" dirty="0" smtClean="0"/>
              <a:t>Vital </a:t>
            </a:r>
            <a:r>
              <a:rPr lang="en-US" dirty="0"/>
              <a:t>to effective organizational change is the executive sponsor—the person within the organization who champions change. </a:t>
            </a:r>
            <a:endParaRPr lang="en-US" dirty="0" smtClean="0"/>
          </a:p>
          <a:p>
            <a:pPr marL="0" indent="0">
              <a:buNone/>
            </a:pPr>
            <a:endParaRPr lang="en-US" dirty="0"/>
          </a:p>
          <a:p>
            <a:pPr marL="0" indent="0">
              <a:buNone/>
            </a:pPr>
            <a:r>
              <a:rPr lang="en-US" dirty="0" smtClean="0"/>
              <a:t>PMI’s </a:t>
            </a:r>
            <a:r>
              <a:rPr lang="en-US" i="1" dirty="0"/>
              <a:t>Managing </a:t>
            </a:r>
            <a:r>
              <a:rPr lang="en-US" i="1" dirty="0" smtClean="0"/>
              <a:t>Change in </a:t>
            </a:r>
            <a:r>
              <a:rPr lang="en-US" i="1" dirty="0"/>
              <a:t>Organizations: A Practice </a:t>
            </a:r>
            <a:r>
              <a:rPr lang="en-US" i="1" dirty="0" smtClean="0"/>
              <a:t>Guide </a:t>
            </a:r>
            <a:r>
              <a:rPr lang="en-US" dirty="0"/>
              <a:t>outlines the importance of executive sponsors on projects and programs that drive organizational change. </a:t>
            </a:r>
            <a:endParaRPr lang="en-US" dirty="0" smtClean="0"/>
          </a:p>
          <a:p>
            <a:endParaRPr lang="en-US" dirty="0"/>
          </a:p>
          <a:p>
            <a:pPr marL="0" indent="0">
              <a:buNone/>
            </a:pPr>
            <a:r>
              <a:rPr lang="en-US" dirty="0"/>
              <a:t>O</a:t>
            </a:r>
            <a:r>
              <a:rPr lang="en-US" dirty="0" smtClean="0"/>
              <a:t>ur </a:t>
            </a:r>
            <a:r>
              <a:rPr lang="en-US" dirty="0"/>
              <a:t>latest Pulse research confirms that </a:t>
            </a:r>
            <a:r>
              <a:rPr lang="en-US" b="1" dirty="0"/>
              <a:t>actively engaged sponsors is again the top driver of project success</a:t>
            </a:r>
            <a:r>
              <a:rPr lang="en-US" dirty="0"/>
              <a:t>. </a:t>
            </a:r>
            <a:endParaRPr lang="en-US" dirty="0" smtClean="0"/>
          </a:p>
        </p:txBody>
      </p:sp>
      <p:sp>
        <p:nvSpPr>
          <p:cNvPr id="5" name="Title 1"/>
          <p:cNvSpPr>
            <a:spLocks noGrp="1"/>
          </p:cNvSpPr>
          <p:nvPr>
            <p:ph type="title"/>
          </p:nvPr>
        </p:nvSpPr>
        <p:spPr>
          <a:xfrm>
            <a:off x="1305037" y="18319"/>
            <a:ext cx="6462616" cy="1143000"/>
          </a:xfrm>
        </p:spPr>
        <p:txBody>
          <a:bodyPr>
            <a:normAutofit fontScale="90000"/>
          </a:bodyPr>
          <a:lstStyle/>
          <a:p>
            <a:r>
              <a:rPr lang="en-US" sz="3800" dirty="0" smtClean="0"/>
              <a:t>Driving Organizational Success - People</a:t>
            </a:r>
            <a:endParaRPr lang="en-US" sz="3800" dirty="0"/>
          </a:p>
        </p:txBody>
      </p:sp>
      <p:pic>
        <p:nvPicPr>
          <p:cNvPr id="6" name="Picture 5"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7"/>
            <a:ext cx="1232074" cy="1583304"/>
          </a:xfrm>
          <a:prstGeom prst="rect">
            <a:avLst/>
          </a:prstGeom>
        </p:spPr>
      </p:pic>
      <p:pic>
        <p:nvPicPr>
          <p:cNvPr id="7" name="Picture 6"/>
          <p:cNvPicPr>
            <a:picLocks noChangeAspect="1"/>
          </p:cNvPicPr>
          <p:nvPr/>
        </p:nvPicPr>
        <p:blipFill>
          <a:blip r:embed="rId5"/>
          <a:stretch>
            <a:fillRect/>
          </a:stretch>
        </p:blipFill>
        <p:spPr>
          <a:xfrm>
            <a:off x="7767653" y="0"/>
            <a:ext cx="1376347" cy="1600201"/>
          </a:xfrm>
          <a:prstGeom prst="rect">
            <a:avLst/>
          </a:prstGeom>
        </p:spPr>
      </p:pic>
    </p:spTree>
    <p:extLst>
      <p:ext uri="{BB962C8B-B14F-4D97-AF65-F5344CB8AC3E}">
        <p14:creationId xmlns:p14="http://schemas.microsoft.com/office/powerpoint/2010/main" val="2936071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39" y="1776979"/>
            <a:ext cx="3047030" cy="4875674"/>
          </a:xfrm>
        </p:spPr>
        <p:txBody>
          <a:bodyPr>
            <a:normAutofit/>
          </a:bodyPr>
          <a:lstStyle/>
          <a:p>
            <a:pPr marL="0" indent="0">
              <a:buNone/>
            </a:pPr>
            <a:r>
              <a:rPr lang="en-US" sz="2400" dirty="0" smtClean="0"/>
              <a:t>The </a:t>
            </a:r>
            <a:r>
              <a:rPr lang="en-US" sz="2400" dirty="0"/>
              <a:t>Pulse data demonstrates that process maturity leads to success. </a:t>
            </a:r>
          </a:p>
          <a:p>
            <a:pPr marL="0" indent="0">
              <a:buNone/>
            </a:pPr>
            <a:r>
              <a:rPr lang="en-US" sz="2400" dirty="0" smtClean="0"/>
              <a:t>Despite </a:t>
            </a:r>
            <a:r>
              <a:rPr lang="en-US" sz="2400" dirty="0"/>
              <a:t>this, </a:t>
            </a:r>
            <a:r>
              <a:rPr lang="en-US" sz="2400" dirty="0" smtClean="0"/>
              <a:t>the </a:t>
            </a:r>
            <a:r>
              <a:rPr lang="en-US" sz="2400" dirty="0"/>
              <a:t>findings </a:t>
            </a:r>
            <a:r>
              <a:rPr lang="en-US" sz="2400" dirty="0" smtClean="0"/>
              <a:t>in this report reveal </a:t>
            </a:r>
            <a:r>
              <a:rPr lang="en-US" sz="2400" dirty="0"/>
              <a:t>that many organizations are not taking sufficient action to mature their </a:t>
            </a:r>
            <a:r>
              <a:rPr lang="en-US" sz="2400" dirty="0" smtClean="0"/>
              <a:t>processes.</a:t>
            </a:r>
            <a:endParaRPr lang="en-US" dirty="0"/>
          </a:p>
        </p:txBody>
      </p:sp>
      <p:sp>
        <p:nvSpPr>
          <p:cNvPr id="5" name="Title 1"/>
          <p:cNvSpPr>
            <a:spLocks noGrp="1"/>
          </p:cNvSpPr>
          <p:nvPr>
            <p:ph type="title"/>
          </p:nvPr>
        </p:nvSpPr>
        <p:spPr>
          <a:xfrm>
            <a:off x="1305036" y="18319"/>
            <a:ext cx="7838963" cy="913752"/>
          </a:xfrm>
        </p:spPr>
        <p:txBody>
          <a:bodyPr>
            <a:normAutofit fontScale="90000"/>
          </a:bodyPr>
          <a:lstStyle/>
          <a:p>
            <a:r>
              <a:rPr lang="en-US" sz="3800" dirty="0" smtClean="0"/>
              <a:t>Driving Organizational Success - Processes</a:t>
            </a:r>
            <a:endParaRPr lang="en-US" sz="3800" dirty="0"/>
          </a:p>
        </p:txBody>
      </p:sp>
      <p:pic>
        <p:nvPicPr>
          <p:cNvPr id="6" name="Picture 5"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7"/>
            <a:ext cx="1232074" cy="1583304"/>
          </a:xfrm>
          <a:prstGeom prst="rect">
            <a:avLst/>
          </a:prstGeom>
        </p:spPr>
      </p:pic>
      <p:pic>
        <p:nvPicPr>
          <p:cNvPr id="7" name="Picture 6"/>
          <p:cNvPicPr>
            <a:picLocks noChangeAspect="1"/>
          </p:cNvPicPr>
          <p:nvPr/>
        </p:nvPicPr>
        <p:blipFill>
          <a:blip r:embed="rId5"/>
          <a:stretch>
            <a:fillRect/>
          </a:stretch>
        </p:blipFill>
        <p:spPr>
          <a:xfrm>
            <a:off x="3215983" y="1141786"/>
            <a:ext cx="5943609" cy="5716214"/>
          </a:xfrm>
          <a:prstGeom prst="rect">
            <a:avLst/>
          </a:prstGeom>
        </p:spPr>
      </p:pic>
    </p:spTree>
    <p:extLst>
      <p:ext uri="{BB962C8B-B14F-4D97-AF65-F5344CB8AC3E}">
        <p14:creationId xmlns:p14="http://schemas.microsoft.com/office/powerpoint/2010/main" val="1649934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73" y="1763314"/>
            <a:ext cx="8902219" cy="1289216"/>
          </a:xfrm>
        </p:spPr>
        <p:txBody>
          <a:bodyPr>
            <a:noAutofit/>
          </a:bodyPr>
          <a:lstStyle/>
          <a:p>
            <a:pPr marL="0" indent="0">
              <a:buNone/>
            </a:pPr>
            <a:r>
              <a:rPr lang="en-US" sz="2600" u="sng" dirty="0"/>
              <a:t>Benefits </a:t>
            </a:r>
            <a:r>
              <a:rPr lang="en-US" sz="2600" u="sng" dirty="0" smtClean="0"/>
              <a:t>realization </a:t>
            </a:r>
            <a:r>
              <a:rPr lang="en-US" sz="2600" dirty="0" smtClean="0"/>
              <a:t>is </a:t>
            </a:r>
            <a:r>
              <a:rPr lang="en-US" sz="2600" dirty="0"/>
              <a:t>the practice of ensuring that the outcome of a project produces the projected benefits claimed in the business case. </a:t>
            </a:r>
            <a:endParaRPr lang="en-US" sz="2600" dirty="0" smtClean="0"/>
          </a:p>
          <a:p>
            <a:pPr marL="0" indent="0">
              <a:buNone/>
            </a:pPr>
            <a:endParaRPr lang="en-US" sz="2600" dirty="0"/>
          </a:p>
        </p:txBody>
      </p:sp>
      <p:sp>
        <p:nvSpPr>
          <p:cNvPr id="5" name="Title 1"/>
          <p:cNvSpPr>
            <a:spLocks noGrp="1"/>
          </p:cNvSpPr>
          <p:nvPr>
            <p:ph type="title"/>
          </p:nvPr>
        </p:nvSpPr>
        <p:spPr>
          <a:xfrm>
            <a:off x="1305036" y="18319"/>
            <a:ext cx="7838963" cy="1143000"/>
          </a:xfrm>
        </p:spPr>
        <p:txBody>
          <a:bodyPr>
            <a:normAutofit fontScale="90000"/>
          </a:bodyPr>
          <a:lstStyle/>
          <a:p>
            <a:r>
              <a:rPr lang="en-US" sz="3800" dirty="0" smtClean="0"/>
              <a:t>Driving Organizational Success - Outcomes</a:t>
            </a:r>
            <a:endParaRPr lang="en-US" sz="3800" dirty="0"/>
          </a:p>
        </p:txBody>
      </p:sp>
      <p:pic>
        <p:nvPicPr>
          <p:cNvPr id="6" name="Picture 5" descr="Screen Shot 2014-02-27 at 20.52.47.png"/>
          <p:cNvPicPr>
            <a:picLocks noChangeAspect="1"/>
          </p:cNvPicPr>
          <p:nvPr/>
        </p:nvPicPr>
        <p:blipFill>
          <a:blip r:embed="rId2">
            <a:alphaModFix amt="75000"/>
            <a:extLst>
              <a:ext uri="{BEBA8EAE-BF5A-486C-A8C5-ECC9F3942E4B}">
                <a14:imgProps xmlns:a14="http://schemas.microsoft.com/office/drawing/2010/main">
                  <a14:imgLayer r:embed="rId3">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2" y="16897"/>
            <a:ext cx="1232074" cy="1583304"/>
          </a:xfrm>
          <a:prstGeom prst="rect">
            <a:avLst/>
          </a:prstGeom>
        </p:spPr>
      </p:pic>
      <p:pic>
        <p:nvPicPr>
          <p:cNvPr id="7" name="Picture 6"/>
          <p:cNvPicPr>
            <a:picLocks noChangeAspect="1"/>
          </p:cNvPicPr>
          <p:nvPr/>
        </p:nvPicPr>
        <p:blipFill>
          <a:blip r:embed="rId4"/>
          <a:stretch>
            <a:fillRect/>
          </a:stretch>
        </p:blipFill>
        <p:spPr>
          <a:xfrm>
            <a:off x="3562093" y="3145737"/>
            <a:ext cx="5468299" cy="3582061"/>
          </a:xfrm>
          <a:prstGeom prst="rect">
            <a:avLst/>
          </a:prstGeom>
        </p:spPr>
      </p:pic>
      <p:sp>
        <p:nvSpPr>
          <p:cNvPr id="8" name="Rectangle 7"/>
          <p:cNvSpPr/>
          <p:nvPr/>
        </p:nvSpPr>
        <p:spPr>
          <a:xfrm>
            <a:off x="128173" y="3947321"/>
            <a:ext cx="3239289" cy="2677656"/>
          </a:xfrm>
          <a:prstGeom prst="rect">
            <a:avLst/>
          </a:prstGeom>
        </p:spPr>
        <p:txBody>
          <a:bodyPr wrap="square">
            <a:spAutoFit/>
          </a:bodyPr>
          <a:lstStyle/>
          <a:p>
            <a:r>
              <a:rPr lang="en-US" sz="2400" dirty="0"/>
              <a:t>This is achieved through the establishment, measurement and communication of the expected benefits of an organization’s initiatives. </a:t>
            </a:r>
          </a:p>
        </p:txBody>
      </p:sp>
    </p:spTree>
    <p:extLst>
      <p:ext uri="{BB962C8B-B14F-4D97-AF65-F5344CB8AC3E}">
        <p14:creationId xmlns:p14="http://schemas.microsoft.com/office/powerpoint/2010/main" val="1207184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33"/>
            <a:ext cx="9144000" cy="972766"/>
          </a:xfrm>
        </p:spPr>
        <p:txBody>
          <a:bodyPr/>
          <a:lstStyle/>
          <a:p>
            <a:r>
              <a:rPr lang="en-US" dirty="0" smtClean="0"/>
              <a:t>Conclusion</a:t>
            </a:r>
            <a:endParaRPr lang="en-US" dirty="0"/>
          </a:p>
        </p:txBody>
      </p:sp>
      <p:sp>
        <p:nvSpPr>
          <p:cNvPr id="3" name="Content Placeholder 2"/>
          <p:cNvSpPr>
            <a:spLocks noGrp="1"/>
          </p:cNvSpPr>
          <p:nvPr>
            <p:ph idx="1"/>
          </p:nvPr>
        </p:nvSpPr>
        <p:spPr>
          <a:xfrm>
            <a:off x="-1" y="1236084"/>
            <a:ext cx="9144001" cy="5621916"/>
          </a:xfrm>
        </p:spPr>
        <p:txBody>
          <a:bodyPr numCol="2">
            <a:normAutofit fontScale="32500" lnSpcReduction="20000"/>
          </a:bodyPr>
          <a:lstStyle/>
          <a:p>
            <a:pPr marL="0" indent="0">
              <a:lnSpc>
                <a:spcPct val="120000"/>
              </a:lnSpc>
              <a:buNone/>
            </a:pPr>
            <a:r>
              <a:rPr lang="en-US" sz="8000" b="1" u="sng" dirty="0" smtClean="0"/>
              <a:t>Key themes</a:t>
            </a:r>
            <a:endParaRPr lang="en-US" sz="8000" b="1" u="sng" dirty="0"/>
          </a:p>
          <a:p>
            <a:pPr>
              <a:lnSpc>
                <a:spcPct val="130000"/>
              </a:lnSpc>
            </a:pPr>
            <a:r>
              <a:rPr lang="en-US" sz="8000" dirty="0" smtClean="0"/>
              <a:t>Strategic initiative management</a:t>
            </a:r>
          </a:p>
          <a:p>
            <a:pPr>
              <a:lnSpc>
                <a:spcPct val="130000"/>
              </a:lnSpc>
            </a:pPr>
            <a:r>
              <a:rPr lang="en-US" sz="8000" dirty="0" smtClean="0"/>
              <a:t>The wide Chasm - Organizational agility</a:t>
            </a:r>
          </a:p>
          <a:p>
            <a:pPr>
              <a:lnSpc>
                <a:spcPct val="130000"/>
              </a:lnSpc>
            </a:pPr>
            <a:r>
              <a:rPr lang="en-US" sz="8000" dirty="0" smtClean="0"/>
              <a:t>The strategic alignment Imperative</a:t>
            </a:r>
          </a:p>
          <a:p>
            <a:pPr>
              <a:lnSpc>
                <a:spcPct val="130000"/>
              </a:lnSpc>
            </a:pPr>
            <a:r>
              <a:rPr lang="en-US" sz="8000" dirty="0" smtClean="0"/>
              <a:t>Driving Organizational Success</a:t>
            </a:r>
          </a:p>
          <a:p>
            <a:pPr marL="400050" lvl="1" indent="0">
              <a:lnSpc>
                <a:spcPct val="130000"/>
              </a:lnSpc>
              <a:buNone/>
            </a:pPr>
            <a:r>
              <a:rPr lang="en-US" sz="8000" dirty="0" smtClean="0"/>
              <a:t>People</a:t>
            </a:r>
          </a:p>
          <a:p>
            <a:pPr marL="400050" lvl="1" indent="0">
              <a:lnSpc>
                <a:spcPct val="130000"/>
              </a:lnSpc>
              <a:buNone/>
            </a:pPr>
            <a:r>
              <a:rPr lang="en-US" sz="8000" dirty="0" smtClean="0"/>
              <a:t>Process</a:t>
            </a:r>
          </a:p>
          <a:p>
            <a:pPr marL="400050" lvl="1" indent="0">
              <a:lnSpc>
                <a:spcPct val="130000"/>
              </a:lnSpc>
              <a:buNone/>
            </a:pPr>
            <a:r>
              <a:rPr lang="en-US" sz="8000" dirty="0" smtClean="0"/>
              <a:t>Outcome</a:t>
            </a:r>
          </a:p>
          <a:p>
            <a:pPr marL="0" indent="0">
              <a:lnSpc>
                <a:spcPct val="120000"/>
              </a:lnSpc>
              <a:buNone/>
            </a:pPr>
            <a:r>
              <a:rPr lang="en-US" sz="8000" b="1" u="sng" dirty="0" smtClean="0"/>
              <a:t>Key practices </a:t>
            </a:r>
          </a:p>
          <a:p>
            <a:pPr>
              <a:lnSpc>
                <a:spcPct val="150000"/>
              </a:lnSpc>
            </a:pPr>
            <a:r>
              <a:rPr lang="en-US" sz="8000" dirty="0"/>
              <a:t>Focus on talent </a:t>
            </a:r>
          </a:p>
          <a:p>
            <a:pPr>
              <a:lnSpc>
                <a:spcPct val="150000"/>
              </a:lnSpc>
            </a:pPr>
            <a:r>
              <a:rPr lang="en-US" sz="8000" dirty="0"/>
              <a:t>Change management </a:t>
            </a:r>
          </a:p>
          <a:p>
            <a:pPr>
              <a:lnSpc>
                <a:spcPct val="150000"/>
              </a:lnSpc>
            </a:pPr>
            <a:r>
              <a:rPr lang="en-US" sz="8000" dirty="0"/>
              <a:t>Mature project management capabilities</a:t>
            </a:r>
          </a:p>
          <a:p>
            <a:pPr>
              <a:lnSpc>
                <a:spcPct val="150000"/>
              </a:lnSpc>
            </a:pPr>
            <a:r>
              <a:rPr lang="en-US" sz="8000" dirty="0"/>
              <a:t>Insist on a benefits realization review. </a:t>
            </a:r>
          </a:p>
          <a:p>
            <a:pPr marL="0" indent="0">
              <a:lnSpc>
                <a:spcPct val="120000"/>
              </a:lnSpc>
              <a:buNone/>
            </a:pPr>
            <a:endParaRPr lang="en-US" sz="2800" dirty="0"/>
          </a:p>
          <a:p>
            <a:pPr marL="400050" lvl="1" indent="0">
              <a:lnSpc>
                <a:spcPct val="120000"/>
              </a:lnSpc>
              <a:buNone/>
            </a:pPr>
            <a:r>
              <a:rPr lang="en-US" sz="3200" dirty="0"/>
              <a:t/>
            </a:r>
            <a:br>
              <a:rPr lang="en-US" sz="3200" dirty="0"/>
            </a:br>
            <a:endParaRPr lang="en-US" sz="3200" dirty="0" smtClean="0"/>
          </a:p>
          <a:p>
            <a:endParaRPr lang="en-US" dirty="0"/>
          </a:p>
        </p:txBody>
      </p:sp>
    </p:spTree>
    <p:extLst>
      <p:ext uri="{BB962C8B-B14F-4D97-AF65-F5344CB8AC3E}">
        <p14:creationId xmlns:p14="http://schemas.microsoft.com/office/powerpoint/2010/main" val="41656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1143000"/>
          </a:xfrm>
        </p:spPr>
        <p:txBody>
          <a:bodyPr/>
          <a:lstStyle/>
          <a:p>
            <a:r>
              <a:rPr lang="en-US" dirty="0" smtClean="0"/>
              <a:t>Provides guidance to the questions: </a:t>
            </a:r>
            <a:endParaRPr lang="en-US" dirty="0"/>
          </a:p>
        </p:txBody>
      </p:sp>
      <p:sp>
        <p:nvSpPr>
          <p:cNvPr id="3" name="Content Placeholder 2"/>
          <p:cNvSpPr>
            <a:spLocks noGrp="1"/>
          </p:cNvSpPr>
          <p:nvPr>
            <p:ph idx="1"/>
          </p:nvPr>
        </p:nvSpPr>
        <p:spPr>
          <a:xfrm>
            <a:off x="111125" y="2077886"/>
            <a:ext cx="9032875" cy="4525963"/>
          </a:xfrm>
        </p:spPr>
        <p:txBody>
          <a:bodyPr/>
          <a:lstStyle/>
          <a:p>
            <a:r>
              <a:rPr lang="en-US" dirty="0"/>
              <a:t>How can mature project management practices lead to a competitive advantage? </a:t>
            </a:r>
            <a:endParaRPr lang="en-US" dirty="0" smtClean="0"/>
          </a:p>
          <a:p>
            <a:pPr marL="0" indent="0">
              <a:buNone/>
            </a:pPr>
            <a:endParaRPr lang="en-US" dirty="0" smtClean="0"/>
          </a:p>
          <a:p>
            <a:r>
              <a:rPr lang="en-US" dirty="0" smtClean="0"/>
              <a:t>What </a:t>
            </a:r>
            <a:r>
              <a:rPr lang="en-US" dirty="0"/>
              <a:t>lessons can be learned from high performers that can be replicated across organizations of all types to improve their value? </a:t>
            </a:r>
            <a:endParaRPr lang="en-US" dirty="0" smtClean="0">
              <a:effectLst/>
            </a:endParaRPr>
          </a:p>
          <a:p>
            <a:endParaRPr lang="en-US" dirty="0"/>
          </a:p>
        </p:txBody>
      </p:sp>
    </p:spTree>
    <p:extLst>
      <p:ext uri="{BB962C8B-B14F-4D97-AF65-F5344CB8AC3E}">
        <p14:creationId xmlns:p14="http://schemas.microsoft.com/office/powerpoint/2010/main" val="95746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3585" y="710789"/>
            <a:ext cx="7949086" cy="5027364"/>
          </a:xfrm>
          <a:prstGeom prst="rect">
            <a:avLst/>
          </a:prstGeom>
        </p:spPr>
      </p:pic>
    </p:spTree>
    <p:extLst>
      <p:ext uri="{BB962C8B-B14F-4D97-AF65-F5344CB8AC3E}">
        <p14:creationId xmlns:p14="http://schemas.microsoft.com/office/powerpoint/2010/main" val="52200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3"/>
            <a:ext cx="9144000" cy="1143000"/>
          </a:xfrm>
        </p:spPr>
        <p:txBody>
          <a:bodyPr/>
          <a:lstStyle/>
          <a:p>
            <a:r>
              <a:rPr lang="en-US" dirty="0" smtClean="0"/>
              <a:t>Key Themes</a:t>
            </a:r>
            <a:endParaRPr lang="en-US" dirty="0"/>
          </a:p>
        </p:txBody>
      </p:sp>
      <p:sp>
        <p:nvSpPr>
          <p:cNvPr id="3" name="Content Placeholder 2"/>
          <p:cNvSpPr>
            <a:spLocks noGrp="1"/>
          </p:cNvSpPr>
          <p:nvPr>
            <p:ph idx="1"/>
          </p:nvPr>
        </p:nvSpPr>
        <p:spPr>
          <a:xfrm>
            <a:off x="127000" y="1600200"/>
            <a:ext cx="8874125" cy="5257800"/>
          </a:xfrm>
        </p:spPr>
        <p:txBody>
          <a:bodyPr/>
          <a:lstStyle/>
          <a:p>
            <a:pPr>
              <a:lnSpc>
                <a:spcPct val="120000"/>
              </a:lnSpc>
            </a:pPr>
            <a:r>
              <a:rPr lang="en-US" dirty="0" smtClean="0"/>
              <a:t>Strategic initiative management</a:t>
            </a:r>
          </a:p>
          <a:p>
            <a:pPr>
              <a:lnSpc>
                <a:spcPct val="120000"/>
              </a:lnSpc>
            </a:pPr>
            <a:r>
              <a:rPr lang="en-US" dirty="0" smtClean="0"/>
              <a:t>The wide Chasm - Organizational agility</a:t>
            </a:r>
          </a:p>
          <a:p>
            <a:pPr>
              <a:lnSpc>
                <a:spcPct val="120000"/>
              </a:lnSpc>
            </a:pPr>
            <a:r>
              <a:rPr lang="en-US" dirty="0" smtClean="0"/>
              <a:t>The strategic alignment Imperative</a:t>
            </a:r>
          </a:p>
          <a:p>
            <a:pPr>
              <a:lnSpc>
                <a:spcPct val="120000"/>
              </a:lnSpc>
            </a:pPr>
            <a:r>
              <a:rPr lang="en-US" dirty="0" smtClean="0"/>
              <a:t>Driving Organizational Success</a:t>
            </a:r>
          </a:p>
          <a:p>
            <a:pPr marL="400050" lvl="1" indent="0">
              <a:lnSpc>
                <a:spcPct val="120000"/>
              </a:lnSpc>
              <a:buNone/>
            </a:pPr>
            <a:r>
              <a:rPr lang="en-US" sz="3200" dirty="0" smtClean="0"/>
              <a:t>People</a:t>
            </a:r>
          </a:p>
          <a:p>
            <a:pPr marL="400050" lvl="1" indent="0">
              <a:lnSpc>
                <a:spcPct val="120000"/>
              </a:lnSpc>
              <a:buNone/>
            </a:pPr>
            <a:r>
              <a:rPr lang="en-US" sz="3200" dirty="0" smtClean="0"/>
              <a:t>Process</a:t>
            </a:r>
          </a:p>
          <a:p>
            <a:pPr marL="400050" lvl="1" indent="0">
              <a:lnSpc>
                <a:spcPct val="120000"/>
              </a:lnSpc>
              <a:buNone/>
            </a:pPr>
            <a:r>
              <a:rPr lang="en-US" sz="3200" dirty="0" smtClean="0"/>
              <a:t>Outcome</a:t>
            </a:r>
          </a:p>
          <a:p>
            <a:endParaRPr lang="en-US" dirty="0"/>
          </a:p>
        </p:txBody>
      </p:sp>
    </p:spTree>
    <p:extLst>
      <p:ext uri="{BB962C8B-B14F-4D97-AF65-F5344CB8AC3E}">
        <p14:creationId xmlns:p14="http://schemas.microsoft.com/office/powerpoint/2010/main" val="160134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0" y="3254644"/>
            <a:ext cx="9082689" cy="3362616"/>
          </a:xfrm>
        </p:spPr>
        <p:txBody>
          <a:bodyPr>
            <a:normAutofit/>
          </a:bodyPr>
          <a:lstStyle/>
          <a:p>
            <a:r>
              <a:rPr lang="en-US" sz="2400" dirty="0"/>
              <a:t>88% of executives say that strategy implementation is important to their organizations</a:t>
            </a:r>
            <a:r>
              <a:rPr lang="en-US" sz="2400" dirty="0" smtClean="0"/>
              <a:t>.</a:t>
            </a:r>
            <a:endParaRPr lang="en-US" sz="2000" dirty="0"/>
          </a:p>
          <a:p>
            <a:endParaRPr lang="en-US" sz="2400" dirty="0" smtClean="0"/>
          </a:p>
          <a:p>
            <a:r>
              <a:rPr lang="en-US" sz="2400" dirty="0" smtClean="0"/>
              <a:t>61</a:t>
            </a:r>
            <a:r>
              <a:rPr lang="en-US" sz="2400" dirty="0"/>
              <a:t>% acknowledge that their firms often struggle to bridge the gap between strategy formulation and its day-to-day implementation.</a:t>
            </a:r>
            <a:endParaRPr lang="en-US" sz="2400" i="1" dirty="0"/>
          </a:p>
          <a:p>
            <a:pPr marL="0" indent="0">
              <a:buNone/>
            </a:pPr>
            <a:endParaRPr lang="en-US" sz="2400" dirty="0"/>
          </a:p>
          <a:p>
            <a:r>
              <a:rPr lang="en-US" sz="2400" dirty="0"/>
              <a:t>Very few organizations (9 percent) rate themselves as excellent</a:t>
            </a:r>
            <a:br>
              <a:rPr lang="en-US" sz="2400" dirty="0"/>
            </a:br>
            <a:r>
              <a:rPr lang="en-US" sz="2400" dirty="0"/>
              <a:t>on successfully executing initiatives to deliver strategic results</a:t>
            </a:r>
            <a:r>
              <a:rPr lang="en-US" sz="2400" dirty="0" smtClean="0"/>
              <a:t>.</a:t>
            </a:r>
            <a:endParaRPr lang="en-US" sz="2400" dirty="0"/>
          </a:p>
        </p:txBody>
      </p:sp>
      <p:sp>
        <p:nvSpPr>
          <p:cNvPr id="6" name="Rectangle 5"/>
          <p:cNvSpPr/>
          <p:nvPr/>
        </p:nvSpPr>
        <p:spPr>
          <a:xfrm>
            <a:off x="1961758" y="145139"/>
            <a:ext cx="5125516" cy="2400657"/>
          </a:xfrm>
          <a:prstGeom prst="rect">
            <a:avLst/>
          </a:prstGeom>
        </p:spPr>
        <p:txBody>
          <a:bodyPr wrap="square">
            <a:spAutoFit/>
          </a:bodyPr>
          <a:lstStyle/>
          <a:p>
            <a:pPr algn="ctr"/>
            <a:r>
              <a:rPr lang="en-US" sz="3000" b="1" dirty="0" smtClean="0"/>
              <a:t>Focus now on:</a:t>
            </a:r>
          </a:p>
          <a:p>
            <a:pPr algn="ctr"/>
            <a:r>
              <a:rPr lang="en-US" sz="3000" b="1" dirty="0" smtClean="0"/>
              <a:t>Strategic Initiative Management </a:t>
            </a:r>
            <a:r>
              <a:rPr lang="en-US" sz="3000" b="1" dirty="0"/>
              <a:t>to drive organization success through improved efficiency. </a:t>
            </a:r>
          </a:p>
        </p:txBody>
      </p:sp>
      <p:pic>
        <p:nvPicPr>
          <p:cNvPr id="8" name="Picture 7" descr="Screen Shot 2014-02-27 at 20.52.47.png"/>
          <p:cNvPicPr>
            <a:picLocks noChangeAspect="1"/>
          </p:cNvPicPr>
          <p:nvPr/>
        </p:nvPicPr>
        <p:blipFill>
          <a:blip r:embed="rId3">
            <a:alphaModFix amt="75000"/>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051" y="16895"/>
            <a:ext cx="1686505" cy="2406487"/>
          </a:xfrm>
          <a:prstGeom prst="rect">
            <a:avLst/>
          </a:prstGeom>
        </p:spPr>
      </p:pic>
      <p:pic>
        <p:nvPicPr>
          <p:cNvPr id="2" name="Picture 1"/>
          <p:cNvPicPr>
            <a:picLocks noChangeAspect="1"/>
          </p:cNvPicPr>
          <p:nvPr/>
        </p:nvPicPr>
        <p:blipFill>
          <a:blip r:embed="rId5"/>
          <a:stretch>
            <a:fillRect/>
          </a:stretch>
        </p:blipFill>
        <p:spPr>
          <a:xfrm>
            <a:off x="7457495" y="0"/>
            <a:ext cx="1686505" cy="2423382"/>
          </a:xfrm>
          <a:prstGeom prst="rect">
            <a:avLst/>
          </a:prstGeom>
        </p:spPr>
      </p:pic>
    </p:spTree>
    <p:extLst>
      <p:ext uri="{BB962C8B-B14F-4D97-AF65-F5344CB8AC3E}">
        <p14:creationId xmlns:p14="http://schemas.microsoft.com/office/powerpoint/2010/main" val="1895256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9694"/>
            <a:ext cx="9144000" cy="2483508"/>
          </a:xfrm>
        </p:spPr>
        <p:txBody>
          <a:bodyPr>
            <a:normAutofit/>
          </a:bodyPr>
          <a:lstStyle/>
          <a:p>
            <a:r>
              <a:rPr lang="en-US" dirty="0" smtClean="0"/>
              <a:t>Strategy</a:t>
            </a:r>
            <a:br>
              <a:rPr lang="en-US" dirty="0" smtClean="0"/>
            </a:br>
            <a:r>
              <a:rPr lang="en-US" dirty="0" smtClean="0"/>
              <a:t>Strategic Initiatives </a:t>
            </a:r>
            <a:br>
              <a:rPr lang="en-US" dirty="0" smtClean="0"/>
            </a:br>
            <a:r>
              <a:rPr lang="en-US" dirty="0" smtClean="0"/>
              <a:t>Strategic Initiative Management</a:t>
            </a:r>
            <a:endParaRPr lang="en-US" dirty="0"/>
          </a:p>
        </p:txBody>
      </p:sp>
    </p:spTree>
    <p:extLst>
      <p:ext uri="{BB962C8B-B14F-4D97-AF65-F5344CB8AC3E}">
        <p14:creationId xmlns:p14="http://schemas.microsoft.com/office/powerpoint/2010/main" val="3883537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2797"/>
            <a:ext cx="9144000" cy="1143000"/>
          </a:xfrm>
        </p:spPr>
        <p:txBody>
          <a:bodyPr>
            <a:normAutofit fontScale="90000"/>
          </a:bodyPr>
          <a:lstStyle/>
          <a:p>
            <a:r>
              <a:rPr lang="en-US" b="1" dirty="0"/>
              <a:t>Definition of a Strategic Initiative</a:t>
            </a:r>
            <a:r>
              <a:rPr lang="en-US" dirty="0"/>
              <a:t/>
            </a:r>
            <a:br>
              <a:rPr lang="en-US" dirty="0"/>
            </a:br>
            <a:endParaRPr lang="en-US" dirty="0"/>
          </a:p>
        </p:txBody>
      </p:sp>
      <p:sp>
        <p:nvSpPr>
          <p:cNvPr id="3" name="Content Placeholder 2"/>
          <p:cNvSpPr>
            <a:spLocks noGrp="1"/>
          </p:cNvSpPr>
          <p:nvPr>
            <p:ph idx="1"/>
          </p:nvPr>
        </p:nvSpPr>
        <p:spPr>
          <a:xfrm>
            <a:off x="104869" y="1996330"/>
            <a:ext cx="9039131" cy="4525963"/>
          </a:xfrm>
        </p:spPr>
        <p:txBody>
          <a:bodyPr>
            <a:normAutofit/>
          </a:bodyPr>
          <a:lstStyle/>
          <a:p>
            <a:pPr marL="0" indent="0">
              <a:buNone/>
            </a:pPr>
            <a:r>
              <a:rPr lang="en-US" dirty="0" smtClean="0"/>
              <a:t>A </a:t>
            </a:r>
            <a:r>
              <a:rPr lang="en-US" dirty="0"/>
              <a:t>strategic </a:t>
            </a:r>
            <a:r>
              <a:rPr lang="en-US" dirty="0" smtClean="0"/>
              <a:t>initiative </a:t>
            </a:r>
            <a:r>
              <a:rPr lang="en-US" dirty="0"/>
              <a:t>is an endeavor intended to achieve three interrelated outcomes</a:t>
            </a:r>
            <a:r>
              <a:rPr lang="en-US" dirty="0" smtClean="0"/>
              <a:t>:</a:t>
            </a:r>
          </a:p>
          <a:p>
            <a:pPr marL="0" indent="0">
              <a:buNone/>
            </a:pPr>
            <a:endParaRPr lang="en-US" dirty="0"/>
          </a:p>
          <a:p>
            <a:r>
              <a:rPr lang="en-US" dirty="0"/>
              <a:t>A boundary-spanning vision or “strategic intent”</a:t>
            </a:r>
          </a:p>
          <a:p>
            <a:r>
              <a:rPr lang="en-US" dirty="0"/>
              <a:t>Realization of important benefits to “strategic” </a:t>
            </a:r>
            <a:r>
              <a:rPr lang="en-US" dirty="0" smtClean="0"/>
              <a:t>stakeholders</a:t>
            </a:r>
            <a:endParaRPr lang="en-US" dirty="0"/>
          </a:p>
          <a:p>
            <a:r>
              <a:rPr lang="en-US" dirty="0"/>
              <a:t>Transformation of the organization</a:t>
            </a:r>
          </a:p>
        </p:txBody>
      </p:sp>
    </p:spTree>
    <p:extLst>
      <p:ext uri="{BB962C8B-B14F-4D97-AF65-F5344CB8AC3E}">
        <p14:creationId xmlns:p14="http://schemas.microsoft.com/office/powerpoint/2010/main" val="208944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24"/>
            <a:ext cx="9144000" cy="1143000"/>
          </a:xfrm>
        </p:spPr>
        <p:txBody>
          <a:bodyPr/>
          <a:lstStyle/>
          <a:p>
            <a:r>
              <a:rPr lang="en-US" dirty="0" smtClean="0"/>
              <a:t>Strategic initiative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5527575"/>
              </p:ext>
            </p:extLst>
          </p:nvPr>
        </p:nvGraphicFramePr>
        <p:xfrm>
          <a:off x="0" y="1600200"/>
          <a:ext cx="90420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588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4974A98D7FE7A241A00FCA2446E6492F" ma:contentTypeVersion="3" ma:contentTypeDescription="Create a new document." ma:contentTypeScope="" ma:versionID="0450d50dd095a57c1a6a8d088251b88d">
  <xsd:schema xmlns:xsd="http://www.w3.org/2001/XMLSchema" xmlns:xs="http://www.w3.org/2001/XMLSchema" xmlns:p="http://schemas.microsoft.com/office/2006/metadata/properties" xmlns:ns1="http://schemas.microsoft.com/sharepoint/v3" xmlns:ns2="d523357c-511a-4c95-bf75-36c27af9122e" targetNamespace="http://schemas.microsoft.com/office/2006/metadata/properties" ma:root="true" ma:fieldsID="d20d5ed5346d6f1bf5291d9d6f9258cc" ns1:_="" ns2:_="">
    <xsd:import namespace="http://schemas.microsoft.com/sharepoint/v3"/>
    <xsd:import namespace="d523357c-511a-4c95-bf75-36c27af9122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23357c-511a-4c95-bf75-36c27af912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523357c-511a-4c95-bf75-36c27af9122e">TEST-371-80</_dlc_DocId>
    <_dlc_DocIdUrl xmlns="d523357c-511a-4c95-bf75-36c27af9122e">
      <Url>https://www.works.gov.bh/English/ourstrategy/Project%20Management/_layouts/DocIdRedir.aspx?ID=TEST-371-80</Url>
      <Description>TEST-371-80</Description>
    </_dlc_DocIdUrl>
  </documentManagement>
</p:properties>
</file>

<file path=customXml/itemProps1.xml><?xml version="1.0" encoding="utf-8"?>
<ds:datastoreItem xmlns:ds="http://schemas.openxmlformats.org/officeDocument/2006/customXml" ds:itemID="{0417B882-7C1C-46FA-8E49-01A11846260D}"/>
</file>

<file path=customXml/itemProps2.xml><?xml version="1.0" encoding="utf-8"?>
<ds:datastoreItem xmlns:ds="http://schemas.openxmlformats.org/officeDocument/2006/customXml" ds:itemID="{368654A1-8D8F-44D0-8582-159DD61F1F27}"/>
</file>

<file path=customXml/itemProps3.xml><?xml version="1.0" encoding="utf-8"?>
<ds:datastoreItem xmlns:ds="http://schemas.openxmlformats.org/officeDocument/2006/customXml" ds:itemID="{07799787-4C75-4DD5-9E58-113AE36B4BFC}"/>
</file>

<file path=customXml/itemProps4.xml><?xml version="1.0" encoding="utf-8"?>
<ds:datastoreItem xmlns:ds="http://schemas.openxmlformats.org/officeDocument/2006/customXml" ds:itemID="{14FF51C0-5788-422D-91D7-B558B2D368EA}"/>
</file>

<file path=docProps/app.xml><?xml version="1.0" encoding="utf-8"?>
<Properties xmlns="http://schemas.openxmlformats.org/officeDocument/2006/extended-properties" xmlns:vt="http://schemas.openxmlformats.org/officeDocument/2006/docPropsVTypes">
  <TotalTime>6326</TotalTime>
  <Words>1200</Words>
  <Application>Microsoft Office PowerPoint</Application>
  <PresentationFormat>On-screen Show (4:3)</PresentationFormat>
  <Paragraphs>154</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Importance and relevance of PMI’s Pulse of the Profession reports</vt:lpstr>
      <vt:lpstr>Provides guidance to the questions: </vt:lpstr>
      <vt:lpstr>PowerPoint Presentation</vt:lpstr>
      <vt:lpstr>Key Themes</vt:lpstr>
      <vt:lpstr>PowerPoint Presentation</vt:lpstr>
      <vt:lpstr>Strategy Strategic Initiatives  Strategic Initiative Management</vt:lpstr>
      <vt:lpstr>Definition of a Strategic Initiative </vt:lpstr>
      <vt:lpstr>Strategic initiative management</vt:lpstr>
      <vt:lpstr>PowerPoint Presentation</vt:lpstr>
      <vt:lpstr>Question:  What practices can we focus on to improve value &amp; competitive advantage?</vt:lpstr>
      <vt:lpstr>This report highlights key practices that maximize organizational value.  </vt:lpstr>
      <vt:lpstr>The wide Chasm</vt:lpstr>
      <vt:lpstr>PowerPoint Presentation</vt:lpstr>
      <vt:lpstr>PowerPoint Presentation</vt:lpstr>
      <vt:lpstr>Organizational Agility</vt:lpstr>
      <vt:lpstr>PowerPoint Presentation</vt:lpstr>
      <vt:lpstr>The strategic alignment imperative</vt:lpstr>
      <vt:lpstr>PowerPoint Presentation</vt:lpstr>
      <vt:lpstr>Driving organizational success  *People  *Processes *Outcomes</vt:lpstr>
      <vt:lpstr>PowerPoint Presentation</vt:lpstr>
      <vt:lpstr>Bridging the wide chasm</vt:lpstr>
      <vt:lpstr>  Driving Organizational Success – People  Talent management  </vt:lpstr>
      <vt:lpstr>Driving Organizational Success - People</vt:lpstr>
      <vt:lpstr>Driving Organizational Success - Processes</vt:lpstr>
      <vt:lpstr>Driving Organizational Success - Outcomes</vt:lpstr>
      <vt:lpstr>Conclusion</vt:lpstr>
    </vt:vector>
  </TitlesOfParts>
  <Company>PAG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 Karim</dc:creator>
  <cp:lastModifiedBy>Hammad Khaliq Abdul Khaliq</cp:lastModifiedBy>
  <cp:revision>63</cp:revision>
  <cp:lastPrinted>2014-03-31T06:21:58Z</cp:lastPrinted>
  <dcterms:created xsi:type="dcterms:W3CDTF">2014-02-27T16:30:32Z</dcterms:created>
  <dcterms:modified xsi:type="dcterms:W3CDTF">2014-04-02T11:47:37Z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0x0101004974A98D7FE7A241A00FCA2446E6492F</vt:lpwstr>
  </property>
  <property fmtid="{D5CDD505-2E9C-101B-9397-08002B2CF9AE}" pid="3" name="_dlc_DocIdItemGuid">
    <vt:lpwstr>816e174d-5358-4e12-b957-9fbe0ea4536d</vt:lpwstr>
  </property>
</Properties>
</file>